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8288000" cy="10287000"/>
  <p:notesSz cx="6858000" cy="9144000"/>
  <p:embeddedFontLst>
    <p:embeddedFont>
      <p:font typeface="Courier Prime Bold" charset="1" panose="00000809000000000000"/>
      <p:regular r:id="rId52"/>
    </p:embeddedFont>
    <p:embeddedFont>
      <p:font typeface="Courier Prime" charset="1" panose="00000509000000000000"/>
      <p:regular r:id="rId53"/>
    </p:embeddedFont>
    <p:embeddedFont>
      <p:font typeface="TT Bluescreens Bold" charset="1" panose="02000806040000020004"/>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jpeg" Type="http://schemas.openxmlformats.org/officeDocument/2006/relationships/image"/><Relationship Id="rId4" Target="../media/image40.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jpeg" Type="http://schemas.openxmlformats.org/officeDocument/2006/relationships/image"/><Relationship Id="rId4" Target="../media/VAGWaVircnw.mp4" Type="http://schemas.openxmlformats.org/officeDocument/2006/relationships/video"/><Relationship Id="rId5" Target="../media/VAGWaVircnw.mp4" Type="http://schemas.microsoft.com/office/2007/relationships/media"/></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jpeg" Type="http://schemas.openxmlformats.org/officeDocument/2006/relationships/image"/><Relationship Id="rId4" Target="../media/image4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3.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7573780"/>
            <a:ext cx="16230600" cy="2820067"/>
          </a:xfrm>
          <a:custGeom>
            <a:avLst/>
            <a:gdLst/>
            <a:ahLst/>
            <a:cxnLst/>
            <a:rect r="r" b="b" t="t" l="l"/>
            <a:pathLst>
              <a:path h="2820067" w="16230600">
                <a:moveTo>
                  <a:pt x="0" y="0"/>
                </a:moveTo>
                <a:lnTo>
                  <a:pt x="16230600" y="0"/>
                </a:lnTo>
                <a:lnTo>
                  <a:pt x="16230600" y="2820067"/>
                </a:lnTo>
                <a:lnTo>
                  <a:pt x="0" y="2820067"/>
                </a:lnTo>
                <a:lnTo>
                  <a:pt x="0"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6" id="6"/>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875839" y="2160904"/>
            <a:ext cx="14509917" cy="6716815"/>
            <a:chOff x="0" y="0"/>
            <a:chExt cx="19346556" cy="8955753"/>
          </a:xfrm>
        </p:grpSpPr>
        <p:grpSp>
          <p:nvGrpSpPr>
            <p:cNvPr name="Group 8" id="8"/>
            <p:cNvGrpSpPr/>
            <p:nvPr/>
          </p:nvGrpSpPr>
          <p:grpSpPr>
            <a:xfrm rot="0">
              <a:off x="0" y="5560561"/>
              <a:ext cx="298078" cy="2592301"/>
              <a:chOff x="0" y="0"/>
              <a:chExt cx="71835" cy="624730"/>
            </a:xfrm>
          </p:grpSpPr>
          <p:sp>
            <p:nvSpPr>
              <p:cNvPr name="Freeform 9" id="9"/>
              <p:cNvSpPr/>
              <p:nvPr/>
            </p:nvSpPr>
            <p:spPr>
              <a:xfrm flipH="false" flipV="false" rot="0">
                <a:off x="0" y="0"/>
                <a:ext cx="71835" cy="624730"/>
              </a:xfrm>
              <a:custGeom>
                <a:avLst/>
                <a:gdLst/>
                <a:ahLst/>
                <a:cxnLst/>
                <a:rect r="r" b="b" t="t" l="l"/>
                <a:pathLst>
                  <a:path h="624730" w="71835">
                    <a:moveTo>
                      <a:pt x="0" y="0"/>
                    </a:moveTo>
                    <a:lnTo>
                      <a:pt x="71835" y="0"/>
                    </a:lnTo>
                    <a:lnTo>
                      <a:pt x="71835" y="624730"/>
                    </a:lnTo>
                    <a:lnTo>
                      <a:pt x="0" y="624730"/>
                    </a:lnTo>
                    <a:close/>
                  </a:path>
                </a:pathLst>
              </a:custGeom>
              <a:solidFill>
                <a:srgbClr val="4F4741"/>
              </a:solidFill>
            </p:spPr>
          </p:sp>
          <p:sp>
            <p:nvSpPr>
              <p:cNvPr name="TextBox 10" id="10"/>
              <p:cNvSpPr txBox="true"/>
              <p:nvPr/>
            </p:nvSpPr>
            <p:spPr>
              <a:xfrm>
                <a:off x="0" y="0"/>
                <a:ext cx="71835" cy="624730"/>
              </a:xfrm>
              <a:prstGeom prst="rect">
                <a:avLst/>
              </a:prstGeom>
            </p:spPr>
            <p:txBody>
              <a:bodyPr anchor="ctr" rtlCol="false" tIns="50800" lIns="50800" bIns="50800" rIns="50800"/>
              <a:lstStyle/>
              <a:p>
                <a:pPr algn="just">
                  <a:lnSpc>
                    <a:spcPts val="2184"/>
                  </a:lnSpc>
                </a:pPr>
              </a:p>
            </p:txBody>
          </p:sp>
        </p:grpSp>
        <p:sp>
          <p:nvSpPr>
            <p:cNvPr name="TextBox 11" id="11"/>
            <p:cNvSpPr txBox="true"/>
            <p:nvPr/>
          </p:nvSpPr>
          <p:spPr>
            <a:xfrm rot="0">
              <a:off x="584179" y="5560561"/>
              <a:ext cx="7925543" cy="2722092"/>
            </a:xfrm>
            <a:prstGeom prst="rect">
              <a:avLst/>
            </a:prstGeom>
          </p:spPr>
          <p:txBody>
            <a:bodyPr anchor="t" rtlCol="false" tIns="0" lIns="0" bIns="0" rIns="0">
              <a:spAutoFit/>
            </a:bodyPr>
            <a:lstStyle/>
            <a:p>
              <a:pPr algn="just">
                <a:lnSpc>
                  <a:spcPts val="4032"/>
                </a:lnSpc>
              </a:pPr>
              <a:r>
                <a:rPr lang="en-US" b="true" sz="3506" spc="-112">
                  <a:solidFill>
                    <a:srgbClr val="4F4741"/>
                  </a:solidFill>
                  <a:latin typeface="Courier Prime Bold"/>
                  <a:ea typeface="Courier Prime Bold"/>
                  <a:cs typeface="Courier Prime Bold"/>
                  <a:sym typeface="Courier Prime Bold"/>
                </a:rPr>
                <a:t>Guided by:</a:t>
              </a:r>
            </a:p>
            <a:p>
              <a:pPr algn="just">
                <a:lnSpc>
                  <a:spcPts val="4032"/>
                </a:lnSpc>
              </a:pPr>
              <a:r>
                <a:rPr lang="en-US" sz="3506" spc="-112">
                  <a:solidFill>
                    <a:srgbClr val="4F4741"/>
                  </a:solidFill>
                  <a:latin typeface="Courier Prime"/>
                  <a:ea typeface="Courier Prime"/>
                  <a:cs typeface="Courier Prime"/>
                  <a:sym typeface="Courier Prime"/>
                </a:rPr>
                <a:t>Ms. Anu Maria Joykutty</a:t>
              </a:r>
            </a:p>
            <a:p>
              <a:pPr algn="just">
                <a:lnSpc>
                  <a:spcPts val="4032"/>
                </a:lnSpc>
              </a:pPr>
              <a:r>
                <a:rPr lang="en-US" sz="3506" spc="-112">
                  <a:solidFill>
                    <a:srgbClr val="4F4741"/>
                  </a:solidFill>
                  <a:latin typeface="Courier Prime"/>
                  <a:ea typeface="Courier Prime"/>
                  <a:cs typeface="Courier Prime"/>
                  <a:sym typeface="Courier Prime"/>
                </a:rPr>
                <a:t>Asst. Professor</a:t>
              </a:r>
            </a:p>
            <a:p>
              <a:pPr algn="just">
                <a:lnSpc>
                  <a:spcPts val="4032"/>
                </a:lnSpc>
              </a:pPr>
              <a:r>
                <a:rPr lang="en-US" sz="3506" spc="-112">
                  <a:solidFill>
                    <a:srgbClr val="4F4741"/>
                  </a:solidFill>
                  <a:latin typeface="Courier Prime"/>
                  <a:ea typeface="Courier Prime"/>
                  <a:cs typeface="Courier Prime"/>
                  <a:sym typeface="Courier Prime"/>
                </a:rPr>
                <a:t>Dept. of CSE, RSET</a:t>
              </a:r>
            </a:p>
          </p:txBody>
        </p:sp>
        <p:sp>
          <p:nvSpPr>
            <p:cNvPr name="TextBox 12" id="12"/>
            <p:cNvSpPr txBox="true"/>
            <p:nvPr/>
          </p:nvSpPr>
          <p:spPr>
            <a:xfrm rot="0">
              <a:off x="1481757" y="333375"/>
              <a:ext cx="16418249" cy="3643419"/>
            </a:xfrm>
            <a:prstGeom prst="rect">
              <a:avLst/>
            </a:prstGeom>
          </p:spPr>
          <p:txBody>
            <a:bodyPr anchor="t" rtlCol="false" tIns="0" lIns="0" bIns="0" rIns="0">
              <a:spAutoFit/>
            </a:bodyPr>
            <a:lstStyle/>
            <a:p>
              <a:pPr algn="ctr">
                <a:lnSpc>
                  <a:spcPts val="13160"/>
                </a:lnSpc>
              </a:pPr>
              <a:r>
                <a:rPr lang="en-US" b="true" sz="14000" spc="-448">
                  <a:solidFill>
                    <a:srgbClr val="4F4741"/>
                  </a:solidFill>
                  <a:latin typeface="TT Bluescreens Bold"/>
                  <a:ea typeface="TT Bluescreens Bold"/>
                  <a:cs typeface="TT Bluescreens Bold"/>
                  <a:sym typeface="TT Bluescreens Bold"/>
                </a:rPr>
                <a:t>SOCIALWAVE </a:t>
              </a:r>
            </a:p>
            <a:p>
              <a:pPr algn="ctr">
                <a:lnSpc>
                  <a:spcPts val="7520"/>
                </a:lnSpc>
              </a:pPr>
              <a:r>
                <a:rPr lang="en-US" b="true" sz="8000" spc="-256">
                  <a:solidFill>
                    <a:srgbClr val="4F4741"/>
                  </a:solidFill>
                  <a:latin typeface="TT Bluescreens Bold"/>
                  <a:ea typeface="TT Bluescreens Bold"/>
                  <a:cs typeface="TT Bluescreens Bold"/>
                  <a:sym typeface="TT Bluescreens Bold"/>
                </a:rPr>
                <a:t> FINAL PRESENTATION</a:t>
              </a:r>
            </a:p>
          </p:txBody>
        </p:sp>
        <p:grpSp>
          <p:nvGrpSpPr>
            <p:cNvPr name="Group 13" id="13"/>
            <p:cNvGrpSpPr/>
            <p:nvPr/>
          </p:nvGrpSpPr>
          <p:grpSpPr>
            <a:xfrm rot="0">
              <a:off x="19051913" y="4887461"/>
              <a:ext cx="294643" cy="4068292"/>
              <a:chOff x="0" y="0"/>
              <a:chExt cx="71007" cy="980436"/>
            </a:xfrm>
          </p:grpSpPr>
          <p:sp>
            <p:nvSpPr>
              <p:cNvPr name="Freeform 14" id="14"/>
              <p:cNvSpPr/>
              <p:nvPr/>
            </p:nvSpPr>
            <p:spPr>
              <a:xfrm flipH="false" flipV="false" rot="0">
                <a:off x="0" y="0"/>
                <a:ext cx="71007" cy="980436"/>
              </a:xfrm>
              <a:custGeom>
                <a:avLst/>
                <a:gdLst/>
                <a:ahLst/>
                <a:cxnLst/>
                <a:rect r="r" b="b" t="t" l="l"/>
                <a:pathLst>
                  <a:path h="980436" w="71007">
                    <a:moveTo>
                      <a:pt x="0" y="0"/>
                    </a:moveTo>
                    <a:lnTo>
                      <a:pt x="71007" y="0"/>
                    </a:lnTo>
                    <a:lnTo>
                      <a:pt x="71007" y="980436"/>
                    </a:lnTo>
                    <a:lnTo>
                      <a:pt x="0" y="980436"/>
                    </a:lnTo>
                    <a:close/>
                  </a:path>
                </a:pathLst>
              </a:custGeom>
              <a:solidFill>
                <a:srgbClr val="4F4741"/>
              </a:solidFill>
            </p:spPr>
          </p:sp>
          <p:sp>
            <p:nvSpPr>
              <p:cNvPr name="TextBox 15" id="15"/>
              <p:cNvSpPr txBox="true"/>
              <p:nvPr/>
            </p:nvSpPr>
            <p:spPr>
              <a:xfrm>
                <a:off x="0" y="-47625"/>
                <a:ext cx="71007" cy="1028061"/>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813925" y="4887461"/>
              <a:ext cx="7925543" cy="4068292"/>
            </a:xfrm>
            <a:prstGeom prst="rect">
              <a:avLst/>
            </a:prstGeom>
          </p:spPr>
          <p:txBody>
            <a:bodyPr anchor="t" rtlCol="false" tIns="0" lIns="0" bIns="0" rIns="0">
              <a:spAutoFit/>
            </a:bodyPr>
            <a:lstStyle/>
            <a:p>
              <a:pPr algn="r">
                <a:lnSpc>
                  <a:spcPts val="4032"/>
                </a:lnSpc>
              </a:pPr>
              <a:r>
                <a:rPr lang="en-US" b="true" sz="3506" spc="-112">
                  <a:solidFill>
                    <a:srgbClr val="4F4741"/>
                  </a:solidFill>
                  <a:latin typeface="Courier Prime Bold"/>
                  <a:ea typeface="Courier Prime Bold"/>
                  <a:cs typeface="Courier Prime Bold"/>
                  <a:sym typeface="Courier Prime Bold"/>
                </a:rPr>
                <a:t>Presented By:</a:t>
              </a:r>
            </a:p>
            <a:p>
              <a:pPr algn="r">
                <a:lnSpc>
                  <a:spcPts val="4032"/>
                </a:lnSpc>
              </a:pPr>
              <a:r>
                <a:rPr lang="en-US" sz="3506" spc="-112">
                  <a:solidFill>
                    <a:srgbClr val="4F4741"/>
                  </a:solidFill>
                  <a:latin typeface="Courier Prime"/>
                  <a:ea typeface="Courier Prime"/>
                  <a:cs typeface="Courier Prime"/>
                  <a:sym typeface="Courier Prime"/>
                </a:rPr>
                <a:t>Ann Jacob</a:t>
              </a:r>
            </a:p>
            <a:p>
              <a:pPr algn="r">
                <a:lnSpc>
                  <a:spcPts val="4032"/>
                </a:lnSpc>
              </a:pPr>
              <a:r>
                <a:rPr lang="en-US" sz="3506" spc="-112">
                  <a:solidFill>
                    <a:srgbClr val="4F4741"/>
                  </a:solidFill>
                  <a:latin typeface="Courier Prime"/>
                  <a:ea typeface="Courier Prime"/>
                  <a:cs typeface="Courier Prime"/>
                  <a:sym typeface="Courier Prime"/>
                </a:rPr>
                <a:t>Aron Jude Maxwel</a:t>
              </a:r>
            </a:p>
            <a:p>
              <a:pPr algn="r">
                <a:lnSpc>
                  <a:spcPts val="4032"/>
                </a:lnSpc>
              </a:pPr>
              <a:r>
                <a:rPr lang="en-US" sz="3506" spc="-112">
                  <a:solidFill>
                    <a:srgbClr val="4F4741"/>
                  </a:solidFill>
                  <a:latin typeface="Courier Prime"/>
                  <a:ea typeface="Courier Prime"/>
                  <a:cs typeface="Courier Prime"/>
                  <a:sym typeface="Courier Prime"/>
                </a:rPr>
                <a:t>Bilna Bijoy</a:t>
              </a:r>
            </a:p>
            <a:p>
              <a:pPr algn="r">
                <a:lnSpc>
                  <a:spcPts val="4032"/>
                </a:lnSpc>
              </a:pPr>
              <a:r>
                <a:rPr lang="en-US" sz="3506" spc="-112">
                  <a:solidFill>
                    <a:srgbClr val="4F4741"/>
                  </a:solidFill>
                  <a:latin typeface="Courier Prime"/>
                  <a:ea typeface="Courier Prime"/>
                  <a:cs typeface="Courier Prime"/>
                  <a:sym typeface="Courier Prime"/>
                </a:rPr>
                <a:t>Cerin Saji</a:t>
              </a:r>
            </a:p>
            <a:p>
              <a:pPr algn="r">
                <a:lnSpc>
                  <a:spcPts val="4032"/>
                </a:lnSpc>
              </a:pPr>
              <a:r>
                <a:rPr lang="en-US" sz="3506" spc="-112">
                  <a:solidFill>
                    <a:srgbClr val="4F4741"/>
                  </a:solidFill>
                  <a:latin typeface="Courier Prime"/>
                  <a:ea typeface="Courier Prime"/>
                  <a:cs typeface="Courier Prime"/>
                  <a:sym typeface="Courier Prime"/>
                </a:rPr>
                <a:t>Dept. of CSE, RSET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709000" y="1379632"/>
            <a:ext cx="1521784" cy="1517979"/>
          </a:xfrm>
          <a:custGeom>
            <a:avLst/>
            <a:gdLst/>
            <a:ahLst/>
            <a:cxnLst/>
            <a:rect r="r" b="b" t="t" l="l"/>
            <a:pathLst>
              <a:path h="1517979" w="1521784">
                <a:moveTo>
                  <a:pt x="0" y="0"/>
                </a:moveTo>
                <a:lnTo>
                  <a:pt x="1521784" y="0"/>
                </a:lnTo>
                <a:lnTo>
                  <a:pt x="1521784" y="1517979"/>
                </a:lnTo>
                <a:lnTo>
                  <a:pt x="0" y="15179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354578" y="1511877"/>
            <a:ext cx="7093429" cy="153924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PROPOSED METHOD</a:t>
            </a:r>
          </a:p>
        </p:txBody>
      </p:sp>
      <p:sp>
        <p:nvSpPr>
          <p:cNvPr name="TextBox 8" id="8"/>
          <p:cNvSpPr txBox="true"/>
          <p:nvPr/>
        </p:nvSpPr>
        <p:spPr>
          <a:xfrm rot="0">
            <a:off x="1413078" y="3510527"/>
            <a:ext cx="15461844" cy="6009322"/>
          </a:xfrm>
          <a:prstGeom prst="rect">
            <a:avLst/>
          </a:prstGeom>
        </p:spPr>
        <p:txBody>
          <a:bodyPr anchor="t" rtlCol="false" tIns="0" lIns="0" bIns="0" rIns="0">
            <a:spAutoFit/>
          </a:bodyPr>
          <a:lstStyle/>
          <a:p>
            <a:pPr algn="ctr">
              <a:lnSpc>
                <a:spcPts val="4199"/>
              </a:lnSpc>
            </a:pPr>
            <a:r>
              <a:rPr lang="en-US" sz="3999" b="true">
                <a:solidFill>
                  <a:srgbClr val="4F4741"/>
                </a:solidFill>
                <a:latin typeface="Courier Prime Bold"/>
                <a:ea typeface="Courier Prime Bold"/>
                <a:cs typeface="Courier Prime Bold"/>
                <a:sym typeface="Courier Prime Bold"/>
              </a:rPr>
              <a:t>Random Forest for ER Prediction:</a:t>
            </a:r>
          </a:p>
          <a:p>
            <a:pPr algn="ctr">
              <a:lnSpc>
                <a:spcPts val="4199"/>
              </a:lnSpc>
            </a:pPr>
          </a:p>
          <a:p>
            <a:pPr algn="l">
              <a:lnSpc>
                <a:spcPts val="3044"/>
              </a:lnSpc>
            </a:pPr>
            <a:r>
              <a:rPr lang="en-US" sz="2899">
                <a:solidFill>
                  <a:srgbClr val="4F4741"/>
                </a:solidFill>
                <a:latin typeface="Courier Prime"/>
                <a:ea typeface="Courier Prime"/>
                <a:cs typeface="Courier Prime"/>
                <a:sym typeface="Courier Prime"/>
              </a:rPr>
              <a:t>5.Fit the Random Forest model on the training dataset using features  (hashtags, captions) to predict engagement rates.</a:t>
            </a:r>
          </a:p>
          <a:p>
            <a:pPr algn="l">
              <a:lnSpc>
                <a:spcPts val="3044"/>
              </a:lnSpc>
            </a:pPr>
          </a:p>
          <a:p>
            <a:pPr algn="l">
              <a:lnSpc>
                <a:spcPts val="3044"/>
              </a:lnSpc>
            </a:pPr>
            <a:r>
              <a:rPr lang="en-US" sz="2899">
                <a:solidFill>
                  <a:srgbClr val="4F4741"/>
                </a:solidFill>
                <a:latin typeface="Courier Prime"/>
                <a:ea typeface="Courier Prime"/>
                <a:cs typeface="Courier Prime"/>
                <a:sym typeface="Courier Prime"/>
              </a:rPr>
              <a:t>6.Use the trained model to make predictions on the testing dataset and compare predicted engagement rates with actual values.</a:t>
            </a:r>
          </a:p>
          <a:p>
            <a:pPr algn="l">
              <a:lnSpc>
                <a:spcPts val="3044"/>
              </a:lnSpc>
            </a:pPr>
          </a:p>
          <a:p>
            <a:pPr algn="l">
              <a:lnSpc>
                <a:spcPts val="3044"/>
              </a:lnSpc>
            </a:pPr>
            <a:r>
              <a:rPr lang="en-US" sz="2899">
                <a:solidFill>
                  <a:srgbClr val="4F4741"/>
                </a:solidFill>
                <a:latin typeface="Courier Prime"/>
                <a:ea typeface="Courier Prime"/>
                <a:cs typeface="Courier Prime"/>
                <a:sym typeface="Courier Prime"/>
              </a:rPr>
              <a:t>7.Evaluate model performance using metrics such as Mean Squared Error (MSE) and R-square values.</a:t>
            </a:r>
          </a:p>
          <a:p>
            <a:pPr algn="l">
              <a:lnSpc>
                <a:spcPts val="3044"/>
              </a:lnSpc>
            </a:pPr>
          </a:p>
          <a:p>
            <a:pPr algn="l">
              <a:lnSpc>
                <a:spcPts val="3044"/>
              </a:lnSpc>
            </a:pPr>
            <a:r>
              <a:rPr lang="en-US" sz="2899">
                <a:solidFill>
                  <a:srgbClr val="4F4741"/>
                </a:solidFill>
                <a:latin typeface="Courier Prime"/>
                <a:ea typeface="Courier Prime"/>
                <a:cs typeface="Courier Prime"/>
                <a:sym typeface="Courier Prime"/>
              </a:rPr>
              <a:t>8.Perform feature importance analysis to identify which features (hashtags, captions) most influence engagement rates.</a:t>
            </a:r>
          </a:p>
          <a:p>
            <a:pPr algn="l">
              <a:lnSpc>
                <a:spcPts val="3044"/>
              </a:lnSpc>
            </a:pPr>
          </a:p>
          <a:p>
            <a:pPr algn="l">
              <a:lnSpc>
                <a:spcPts val="3044"/>
              </a:lnSpc>
            </a:pPr>
          </a:p>
        </p:txBody>
      </p:sp>
      <p:sp>
        <p:nvSpPr>
          <p:cNvPr name="TextBox 9" id="9"/>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0" id="10"/>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709000" y="1379632"/>
            <a:ext cx="1521784" cy="1517979"/>
          </a:xfrm>
          <a:custGeom>
            <a:avLst/>
            <a:gdLst/>
            <a:ahLst/>
            <a:cxnLst/>
            <a:rect r="r" b="b" t="t" l="l"/>
            <a:pathLst>
              <a:path h="1517979" w="1521784">
                <a:moveTo>
                  <a:pt x="0" y="0"/>
                </a:moveTo>
                <a:lnTo>
                  <a:pt x="1521784" y="0"/>
                </a:lnTo>
                <a:lnTo>
                  <a:pt x="1521784" y="1517979"/>
                </a:lnTo>
                <a:lnTo>
                  <a:pt x="0" y="15179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354578" y="1511877"/>
            <a:ext cx="7093429" cy="153924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PROPOSED METHOD</a:t>
            </a:r>
          </a:p>
        </p:txBody>
      </p:sp>
      <p:sp>
        <p:nvSpPr>
          <p:cNvPr name="TextBox 8" id="8"/>
          <p:cNvSpPr txBox="true"/>
          <p:nvPr/>
        </p:nvSpPr>
        <p:spPr>
          <a:xfrm rot="0">
            <a:off x="1413078" y="3762852"/>
            <a:ext cx="15461844" cy="2818447"/>
          </a:xfrm>
          <a:prstGeom prst="rect">
            <a:avLst/>
          </a:prstGeom>
        </p:spPr>
        <p:txBody>
          <a:bodyPr anchor="t" rtlCol="false" tIns="0" lIns="0" bIns="0" rIns="0">
            <a:spAutoFit/>
          </a:bodyPr>
          <a:lstStyle/>
          <a:p>
            <a:pPr algn="ctr">
              <a:lnSpc>
                <a:spcPts val="4199"/>
              </a:lnSpc>
            </a:pPr>
            <a:r>
              <a:rPr lang="en-US" sz="3999" b="true">
                <a:solidFill>
                  <a:srgbClr val="4F4741"/>
                </a:solidFill>
                <a:latin typeface="Courier Prime Bold"/>
                <a:ea typeface="Courier Prime Bold"/>
                <a:cs typeface="Courier Prime Bold"/>
                <a:sym typeface="Courier Prime Bold"/>
              </a:rPr>
              <a:t>Random Forest for ER Prediction:</a:t>
            </a:r>
          </a:p>
          <a:p>
            <a:pPr algn="l">
              <a:lnSpc>
                <a:spcPts val="3044"/>
              </a:lnSpc>
            </a:pPr>
          </a:p>
          <a:p>
            <a:pPr algn="l">
              <a:lnSpc>
                <a:spcPts val="3044"/>
              </a:lnSpc>
            </a:pPr>
            <a:r>
              <a:rPr lang="en-US" sz="2899">
                <a:solidFill>
                  <a:srgbClr val="4F4741"/>
                </a:solidFill>
                <a:latin typeface="Courier Prime"/>
                <a:ea typeface="Courier Prime"/>
                <a:cs typeface="Courier Prime"/>
                <a:sym typeface="Courier Prime"/>
              </a:rPr>
              <a:t>9.Optionally tune hyperparameters and retrain the model to improve accuracy based on evaluation results.</a:t>
            </a:r>
          </a:p>
          <a:p>
            <a:pPr algn="l">
              <a:lnSpc>
                <a:spcPts val="3044"/>
              </a:lnSpc>
            </a:pPr>
          </a:p>
          <a:p>
            <a:pPr algn="l">
              <a:lnSpc>
                <a:spcPts val="3044"/>
              </a:lnSpc>
            </a:pPr>
            <a:r>
              <a:rPr lang="en-US" sz="2899">
                <a:solidFill>
                  <a:srgbClr val="4F4741"/>
                </a:solidFill>
                <a:latin typeface="Courier Prime"/>
                <a:ea typeface="Courier Prime"/>
                <a:cs typeface="Courier Prime"/>
                <a:sym typeface="Courier Prime"/>
              </a:rPr>
              <a:t>10.Use the final model for predicting engagement rates of new Instagram posts based on their generated hashtags and captions.</a:t>
            </a:r>
          </a:p>
        </p:txBody>
      </p:sp>
      <p:sp>
        <p:nvSpPr>
          <p:cNvPr name="TextBox 9" id="9"/>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0" id="10"/>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709000" y="1379632"/>
            <a:ext cx="1521784" cy="1517979"/>
          </a:xfrm>
          <a:custGeom>
            <a:avLst/>
            <a:gdLst/>
            <a:ahLst/>
            <a:cxnLst/>
            <a:rect r="r" b="b" t="t" l="l"/>
            <a:pathLst>
              <a:path h="1517979" w="1521784">
                <a:moveTo>
                  <a:pt x="0" y="0"/>
                </a:moveTo>
                <a:lnTo>
                  <a:pt x="1521784" y="0"/>
                </a:lnTo>
                <a:lnTo>
                  <a:pt x="1521784" y="1517979"/>
                </a:lnTo>
                <a:lnTo>
                  <a:pt x="0" y="15179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354578" y="1511877"/>
            <a:ext cx="7093429" cy="153924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PROPOSED METHOD</a:t>
            </a:r>
          </a:p>
        </p:txBody>
      </p:sp>
      <p:sp>
        <p:nvSpPr>
          <p:cNvPr name="TextBox 8" id="8"/>
          <p:cNvSpPr txBox="true"/>
          <p:nvPr/>
        </p:nvSpPr>
        <p:spPr>
          <a:xfrm rot="0">
            <a:off x="1540278" y="3335761"/>
            <a:ext cx="15461844" cy="5390197"/>
          </a:xfrm>
          <a:prstGeom prst="rect">
            <a:avLst/>
          </a:prstGeom>
        </p:spPr>
        <p:txBody>
          <a:bodyPr anchor="t" rtlCol="false" tIns="0" lIns="0" bIns="0" rIns="0">
            <a:spAutoFit/>
          </a:bodyPr>
          <a:lstStyle/>
          <a:p>
            <a:pPr algn="ctr">
              <a:lnSpc>
                <a:spcPts val="4199"/>
              </a:lnSpc>
            </a:pPr>
            <a:r>
              <a:rPr lang="en-US" b="true" sz="3999" spc="-43">
                <a:solidFill>
                  <a:srgbClr val="4F4741"/>
                </a:solidFill>
                <a:latin typeface="Courier Prime Bold"/>
                <a:ea typeface="Courier Prime Bold"/>
                <a:cs typeface="Courier Prime Bold"/>
                <a:sym typeface="Courier Prime Bold"/>
              </a:rPr>
              <a:t>Generating Instagram Captions with Fine-Tuned Microsoft-git-base</a:t>
            </a:r>
          </a:p>
          <a:p>
            <a:pPr algn="ctr">
              <a:lnSpc>
                <a:spcPts val="4199"/>
              </a:lnSpc>
            </a:pPr>
          </a:p>
          <a:p>
            <a:pPr algn="l" marL="626107" indent="-313054" lvl="1">
              <a:lnSpc>
                <a:spcPts val="3044"/>
              </a:lnSpc>
              <a:buFont typeface="Arial"/>
              <a:buChar char="•"/>
            </a:pPr>
            <a:r>
              <a:rPr lang="en-US" b="true" sz="2899">
                <a:solidFill>
                  <a:srgbClr val="4F4741"/>
                </a:solidFill>
                <a:latin typeface="Courier Prime Bold"/>
                <a:ea typeface="Courier Prime Bold"/>
                <a:cs typeface="Courier Prime Bold"/>
                <a:sym typeface="Courier Prime Bold"/>
              </a:rPr>
              <a:t>Install Necessary Libraries</a:t>
            </a:r>
            <a:r>
              <a:rPr lang="en-US" sz="2899">
                <a:solidFill>
                  <a:srgbClr val="4F4741"/>
                </a:solidFill>
                <a:latin typeface="Courier Prime"/>
                <a:ea typeface="Courier Prime"/>
                <a:cs typeface="Courier Prime"/>
                <a:sym typeface="Courier Prime"/>
              </a:rPr>
              <a:t>: Set up your environment by installing essential libraries such as Transformers, Accelerate, and Dataset</a:t>
            </a:r>
          </a:p>
          <a:p>
            <a:pPr algn="l" marL="626107" indent="-313054" lvl="1">
              <a:lnSpc>
                <a:spcPts val="3044"/>
              </a:lnSpc>
              <a:buFont typeface="Arial"/>
              <a:buChar char="•"/>
            </a:pPr>
            <a:r>
              <a:rPr lang="en-US" b="true" sz="2899">
                <a:solidFill>
                  <a:srgbClr val="4F4741"/>
                </a:solidFill>
                <a:latin typeface="Courier Prime Bold"/>
                <a:ea typeface="Courier Prime Bold"/>
                <a:cs typeface="Courier Prime Bold"/>
                <a:sym typeface="Courier Prime Bold"/>
              </a:rPr>
              <a:t>Load the Dataset</a:t>
            </a:r>
            <a:r>
              <a:rPr lang="en-US" sz="2899">
                <a:solidFill>
                  <a:srgbClr val="4F4741"/>
                </a:solidFill>
                <a:latin typeface="Courier Prime"/>
                <a:ea typeface="Courier Prime"/>
                <a:cs typeface="Courier Prime"/>
                <a:sym typeface="Courier Prime"/>
              </a:rPr>
              <a:t>: Utilize a dataset containing Instagram post captions and corresponding images from the Hugging Face Hub.​</a:t>
            </a:r>
          </a:p>
          <a:p>
            <a:pPr algn="l" marL="626107" indent="-313054" lvl="1">
              <a:lnSpc>
                <a:spcPts val="3044"/>
              </a:lnSpc>
              <a:buFont typeface="Arial"/>
              <a:buChar char="•"/>
            </a:pPr>
            <a:r>
              <a:rPr lang="en-US" b="true" sz="2899">
                <a:solidFill>
                  <a:srgbClr val="4F4741"/>
                </a:solidFill>
                <a:latin typeface="Courier Prime Bold"/>
                <a:ea typeface="Courier Prime Bold"/>
                <a:cs typeface="Courier Prime Bold"/>
                <a:sym typeface="Courier Prime Bold"/>
              </a:rPr>
              <a:t>Preprocess the Data</a:t>
            </a:r>
            <a:r>
              <a:rPr lang="en-US" sz="2899">
                <a:solidFill>
                  <a:srgbClr val="4F4741"/>
                </a:solidFill>
                <a:latin typeface="Courier Prime"/>
                <a:ea typeface="Courier Prime"/>
                <a:cs typeface="Courier Prime"/>
                <a:sym typeface="Courier Prime"/>
              </a:rPr>
              <a:t>: Implement a custom dataset class to preprocess images and captions, including resizing images and tokenizing captions.​</a:t>
            </a:r>
          </a:p>
          <a:p>
            <a:pPr algn="l" marL="626107" indent="-313054" lvl="1">
              <a:lnSpc>
                <a:spcPts val="3044"/>
              </a:lnSpc>
              <a:buFont typeface="Arial"/>
              <a:buChar char="•"/>
            </a:pPr>
            <a:r>
              <a:rPr lang="en-US" b="true" sz="2899">
                <a:solidFill>
                  <a:srgbClr val="4F4741"/>
                </a:solidFill>
                <a:latin typeface="Courier Prime Bold"/>
                <a:ea typeface="Courier Prime Bold"/>
                <a:cs typeface="Courier Prime Bold"/>
                <a:sym typeface="Courier Prime Bold"/>
              </a:rPr>
              <a:t>Create DataLoader</a:t>
            </a:r>
            <a:r>
              <a:rPr lang="en-US" sz="2899">
                <a:solidFill>
                  <a:srgbClr val="4F4741"/>
                </a:solidFill>
                <a:latin typeface="Courier Prime"/>
                <a:ea typeface="Courier Prime"/>
                <a:cs typeface="Courier Prime"/>
                <a:sym typeface="Courier Prime"/>
              </a:rPr>
              <a:t>: Set up a DataLoader to facilitate batch processing during model training.​</a:t>
            </a:r>
          </a:p>
          <a:p>
            <a:pPr algn="l">
              <a:lnSpc>
                <a:spcPts val="3044"/>
              </a:lnSpc>
            </a:pPr>
          </a:p>
        </p:txBody>
      </p:sp>
      <p:sp>
        <p:nvSpPr>
          <p:cNvPr name="TextBox 9" id="9"/>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0" id="10"/>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709000" y="1379632"/>
            <a:ext cx="1521784" cy="1517979"/>
          </a:xfrm>
          <a:custGeom>
            <a:avLst/>
            <a:gdLst/>
            <a:ahLst/>
            <a:cxnLst/>
            <a:rect r="r" b="b" t="t" l="l"/>
            <a:pathLst>
              <a:path h="1517979" w="1521784">
                <a:moveTo>
                  <a:pt x="0" y="0"/>
                </a:moveTo>
                <a:lnTo>
                  <a:pt x="1521784" y="0"/>
                </a:lnTo>
                <a:lnTo>
                  <a:pt x="1521784" y="1517979"/>
                </a:lnTo>
                <a:lnTo>
                  <a:pt x="0" y="15179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354578" y="1511877"/>
            <a:ext cx="7093429" cy="153924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PROPOSED METHOD</a:t>
            </a:r>
          </a:p>
        </p:txBody>
      </p:sp>
      <p:sp>
        <p:nvSpPr>
          <p:cNvPr name="TextBox 8" id="8"/>
          <p:cNvSpPr txBox="true"/>
          <p:nvPr/>
        </p:nvSpPr>
        <p:spPr>
          <a:xfrm rot="0">
            <a:off x="1413078" y="3886682"/>
            <a:ext cx="15461844" cy="3455670"/>
          </a:xfrm>
          <a:prstGeom prst="rect">
            <a:avLst/>
          </a:prstGeom>
        </p:spPr>
        <p:txBody>
          <a:bodyPr anchor="t" rtlCol="false" tIns="0" lIns="0" bIns="0" rIns="0">
            <a:spAutoFit/>
          </a:bodyPr>
          <a:lstStyle/>
          <a:p>
            <a:pPr algn="l">
              <a:lnSpc>
                <a:spcPts val="3044"/>
              </a:lnSpc>
            </a:pPr>
          </a:p>
          <a:p>
            <a:pPr algn="l" marL="626107" indent="-313054" lvl="1">
              <a:lnSpc>
                <a:spcPts val="3044"/>
              </a:lnSpc>
              <a:buFont typeface="Arial"/>
              <a:buChar char="•"/>
            </a:pPr>
            <a:r>
              <a:rPr lang="en-US" b="true" sz="2899">
                <a:solidFill>
                  <a:srgbClr val="4F4741"/>
                </a:solidFill>
                <a:latin typeface="Courier Prime Bold"/>
                <a:ea typeface="Courier Prime Bold"/>
                <a:cs typeface="Courier Prime Bold"/>
                <a:sym typeface="Courier Prime Bold"/>
              </a:rPr>
              <a:t>Load Pre-trained GIT Model</a:t>
            </a:r>
            <a:r>
              <a:rPr lang="en-US" sz="2899">
                <a:solidFill>
                  <a:srgbClr val="4F4741"/>
                </a:solidFill>
                <a:latin typeface="Courier Prime"/>
                <a:ea typeface="Courier Prime"/>
                <a:cs typeface="Courier Prime"/>
                <a:sym typeface="Courier Prime"/>
              </a:rPr>
              <a:t>: Initialize the pre-trained Microsoft GIT model for causal language modeling.​</a:t>
            </a:r>
          </a:p>
          <a:p>
            <a:pPr algn="l" marL="626107" indent="-313054" lvl="1">
              <a:lnSpc>
                <a:spcPts val="3044"/>
              </a:lnSpc>
              <a:buFont typeface="Arial"/>
              <a:buChar char="•"/>
            </a:pPr>
            <a:r>
              <a:rPr lang="en-US" b="true" sz="2899">
                <a:solidFill>
                  <a:srgbClr val="4F4741"/>
                </a:solidFill>
                <a:latin typeface="Courier Prime Bold"/>
                <a:ea typeface="Courier Prime Bold"/>
                <a:cs typeface="Courier Prime Bold"/>
                <a:sym typeface="Courier Prime Bold"/>
              </a:rPr>
              <a:t>Fine-Tune the Model</a:t>
            </a:r>
            <a:r>
              <a:rPr lang="en-US" sz="2899">
                <a:solidFill>
                  <a:srgbClr val="4F4741"/>
                </a:solidFill>
                <a:latin typeface="Courier Prime"/>
                <a:ea typeface="Courier Prime"/>
                <a:cs typeface="Courier Prime"/>
                <a:sym typeface="Courier Prime"/>
              </a:rPr>
              <a:t>: Train the model on your dataset, optimizing it to generate captions that align with Instagram's style and your specific content.​</a:t>
            </a:r>
          </a:p>
          <a:p>
            <a:pPr algn="l" marL="626107" indent="-313054" lvl="1">
              <a:lnSpc>
                <a:spcPts val="3044"/>
              </a:lnSpc>
              <a:buFont typeface="Arial"/>
              <a:buChar char="•"/>
            </a:pPr>
            <a:r>
              <a:rPr lang="en-US" b="true" sz="2899">
                <a:solidFill>
                  <a:srgbClr val="4F4741"/>
                </a:solidFill>
                <a:latin typeface="Courier Prime Bold"/>
                <a:ea typeface="Courier Prime Bold"/>
                <a:cs typeface="Courier Prime Bold"/>
                <a:sym typeface="Courier Prime Bold"/>
              </a:rPr>
              <a:t>Generate Captions</a:t>
            </a:r>
            <a:r>
              <a:rPr lang="en-US" sz="2899">
                <a:solidFill>
                  <a:srgbClr val="4F4741"/>
                </a:solidFill>
                <a:latin typeface="Courier Prime"/>
                <a:ea typeface="Courier Prime"/>
                <a:cs typeface="Courier Prime"/>
                <a:sym typeface="Courier Prime"/>
              </a:rPr>
              <a:t>: After fine-tuning, input images into the model to produce engaging and contextually relevant Instagram captions.</a:t>
            </a:r>
          </a:p>
          <a:p>
            <a:pPr algn="l">
              <a:lnSpc>
                <a:spcPts val="3044"/>
              </a:lnSpc>
            </a:pPr>
          </a:p>
        </p:txBody>
      </p:sp>
      <p:sp>
        <p:nvSpPr>
          <p:cNvPr name="TextBox 9" id="9"/>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0" id="10"/>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358353" y="539185"/>
            <a:ext cx="13542104" cy="9208631"/>
          </a:xfrm>
          <a:custGeom>
            <a:avLst/>
            <a:gdLst/>
            <a:ahLst/>
            <a:cxnLst/>
            <a:rect r="r" b="b" t="t" l="l"/>
            <a:pathLst>
              <a:path h="9208631" w="13542104">
                <a:moveTo>
                  <a:pt x="0" y="0"/>
                </a:moveTo>
                <a:lnTo>
                  <a:pt x="13542105" y="0"/>
                </a:lnTo>
                <a:lnTo>
                  <a:pt x="13542105" y="9208630"/>
                </a:lnTo>
                <a:lnTo>
                  <a:pt x="0" y="9208630"/>
                </a:lnTo>
                <a:lnTo>
                  <a:pt x="0" y="0"/>
                </a:lnTo>
                <a:close/>
              </a:path>
            </a:pathLst>
          </a:custGeom>
          <a:blipFill>
            <a:blip r:embed="rId3"/>
            <a:stretch>
              <a:fillRect l="0" t="0" r="0" b="0"/>
            </a:stretch>
          </a:blipFill>
        </p:spPr>
      </p:sp>
      <p:grpSp>
        <p:nvGrpSpPr>
          <p:cNvPr name="Group 4" id="4"/>
          <p:cNvGrpSpPr/>
          <p:nvPr/>
        </p:nvGrpSpPr>
        <p:grpSpPr>
          <a:xfrm rot="0">
            <a:off x="0" y="1607564"/>
            <a:ext cx="4186081" cy="6485584"/>
            <a:chOff x="0" y="0"/>
            <a:chExt cx="5581441" cy="8647445"/>
          </a:xfrm>
        </p:grpSpPr>
        <p:sp>
          <p:nvSpPr>
            <p:cNvPr name="Freeform 5" id="5"/>
            <p:cNvSpPr/>
            <p:nvPr/>
          </p:nvSpPr>
          <p:spPr>
            <a:xfrm flipH="false" flipV="false" rot="0">
              <a:off x="1776198" y="0"/>
              <a:ext cx="2029045" cy="2023972"/>
            </a:xfrm>
            <a:custGeom>
              <a:avLst/>
              <a:gdLst/>
              <a:ahLst/>
              <a:cxnLst/>
              <a:rect r="r" b="b" t="t" l="l"/>
              <a:pathLst>
                <a:path h="2023972" w="2029045">
                  <a:moveTo>
                    <a:pt x="0" y="0"/>
                  </a:moveTo>
                  <a:lnTo>
                    <a:pt x="2029045" y="0"/>
                  </a:lnTo>
                  <a:lnTo>
                    <a:pt x="2029045" y="2023972"/>
                  </a:lnTo>
                  <a:lnTo>
                    <a:pt x="0" y="2023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96228" y="2309722"/>
              <a:ext cx="5388984" cy="4052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PROPOSED METHOD</a:t>
              </a:r>
            </a:p>
          </p:txBody>
        </p:sp>
        <p:sp>
          <p:nvSpPr>
            <p:cNvPr name="TextBox 7" id="7"/>
            <p:cNvSpPr txBox="true"/>
            <p:nvPr/>
          </p:nvSpPr>
          <p:spPr>
            <a:xfrm rot="0">
              <a:off x="0" y="6286092"/>
              <a:ext cx="5581441" cy="2361353"/>
            </a:xfrm>
            <a:prstGeom prst="rect">
              <a:avLst/>
            </a:prstGeom>
          </p:spPr>
          <p:txBody>
            <a:bodyPr anchor="t" rtlCol="false" tIns="0" lIns="0" bIns="0" rIns="0">
              <a:spAutoFit/>
            </a:bodyPr>
            <a:lstStyle/>
            <a:p>
              <a:pPr algn="ctr">
                <a:lnSpc>
                  <a:spcPts val="4759"/>
                </a:lnSpc>
              </a:pPr>
              <a:r>
                <a:rPr lang="en-US" sz="3399">
                  <a:solidFill>
                    <a:srgbClr val="4F4741"/>
                  </a:solidFill>
                  <a:latin typeface="Courier Prime"/>
                  <a:ea typeface="Courier Prime"/>
                  <a:cs typeface="Courier Prime"/>
                  <a:sym typeface="Courier Prime"/>
                </a:rPr>
                <a:t>LXMERT4Hashtag for Hashtag Recommendation</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095978" y="1279145"/>
            <a:ext cx="14797440" cy="8730490"/>
          </a:xfrm>
          <a:custGeom>
            <a:avLst/>
            <a:gdLst/>
            <a:ahLst/>
            <a:cxnLst/>
            <a:rect r="r" b="b" t="t" l="l"/>
            <a:pathLst>
              <a:path h="8730490" w="14797440">
                <a:moveTo>
                  <a:pt x="0" y="0"/>
                </a:moveTo>
                <a:lnTo>
                  <a:pt x="14797440" y="0"/>
                </a:lnTo>
                <a:lnTo>
                  <a:pt x="14797440" y="8730489"/>
                </a:lnTo>
                <a:lnTo>
                  <a:pt x="0" y="8730489"/>
                </a:lnTo>
                <a:lnTo>
                  <a:pt x="0" y="0"/>
                </a:lnTo>
                <a:close/>
              </a:path>
            </a:pathLst>
          </a:custGeom>
          <a:blipFill>
            <a:blip r:embed="rId3"/>
            <a:stretch>
              <a:fillRect l="0" t="0" r="0" b="0"/>
            </a:stretch>
          </a:blipFill>
        </p:spPr>
      </p:sp>
      <p:sp>
        <p:nvSpPr>
          <p:cNvPr name="TextBox 4" id="4"/>
          <p:cNvSpPr txBox="true"/>
          <p:nvPr/>
        </p:nvSpPr>
        <p:spPr>
          <a:xfrm rot="0">
            <a:off x="4071440" y="209550"/>
            <a:ext cx="10145121" cy="1069595"/>
          </a:xfrm>
          <a:prstGeom prst="rect">
            <a:avLst/>
          </a:prstGeom>
        </p:spPr>
        <p:txBody>
          <a:bodyPr anchor="t" rtlCol="false" tIns="0" lIns="0" bIns="0" rIns="0">
            <a:spAutoFit/>
          </a:bodyPr>
          <a:lstStyle/>
          <a:p>
            <a:pPr algn="ctr">
              <a:lnSpc>
                <a:spcPts val="7943"/>
              </a:lnSpc>
            </a:pPr>
            <a:r>
              <a:rPr lang="en-US" b="true" sz="8450" spc="-270">
                <a:solidFill>
                  <a:srgbClr val="4F4741"/>
                </a:solidFill>
                <a:latin typeface="TT Bluescreens Bold"/>
                <a:ea typeface="TT Bluescreens Bold"/>
                <a:cs typeface="TT Bluescreens Bold"/>
                <a:sym typeface="TT Bluescreens Bold"/>
              </a:rPr>
              <a:t>ARCHITECTURE DIAGRAM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575757" y="0"/>
            <a:ext cx="12683543" cy="10185617"/>
          </a:xfrm>
          <a:custGeom>
            <a:avLst/>
            <a:gdLst/>
            <a:ahLst/>
            <a:cxnLst/>
            <a:rect r="r" b="b" t="t" l="l"/>
            <a:pathLst>
              <a:path h="10185617" w="12683543">
                <a:moveTo>
                  <a:pt x="0" y="0"/>
                </a:moveTo>
                <a:lnTo>
                  <a:pt x="12683543" y="0"/>
                </a:lnTo>
                <a:lnTo>
                  <a:pt x="12683543" y="10185617"/>
                </a:lnTo>
                <a:lnTo>
                  <a:pt x="0" y="10185617"/>
                </a:lnTo>
                <a:lnTo>
                  <a:pt x="0" y="0"/>
                </a:lnTo>
                <a:close/>
              </a:path>
            </a:pathLst>
          </a:custGeom>
          <a:blipFill>
            <a:blip r:embed="rId3"/>
            <a:stretch>
              <a:fillRect l="-4462" t="0" r="0" b="0"/>
            </a:stretch>
          </a:blipFill>
        </p:spPr>
      </p:sp>
      <p:sp>
        <p:nvSpPr>
          <p:cNvPr name="TextBox 4" id="4"/>
          <p:cNvSpPr txBox="true"/>
          <p:nvPr/>
        </p:nvSpPr>
        <p:spPr>
          <a:xfrm rot="0">
            <a:off x="-1156689" y="4207086"/>
            <a:ext cx="7146203" cy="2082378"/>
          </a:xfrm>
          <a:prstGeom prst="rect">
            <a:avLst/>
          </a:prstGeom>
        </p:spPr>
        <p:txBody>
          <a:bodyPr anchor="t" rtlCol="false" tIns="0" lIns="0" bIns="0" rIns="0">
            <a:spAutoFit/>
          </a:bodyPr>
          <a:lstStyle/>
          <a:p>
            <a:pPr algn="ctr">
              <a:lnSpc>
                <a:spcPts val="7945"/>
              </a:lnSpc>
            </a:pPr>
            <a:r>
              <a:rPr lang="en-US" b="true" sz="8452" spc="-270">
                <a:solidFill>
                  <a:srgbClr val="4F4741"/>
                </a:solidFill>
                <a:latin typeface="TT Bluescreens Bold"/>
                <a:ea typeface="TT Bluescreens Bold"/>
                <a:cs typeface="TT Bluescreens Bold"/>
                <a:sym typeface="TT Bluescreens Bold"/>
              </a:rPr>
              <a:t>SEQUENCE </a:t>
            </a:r>
          </a:p>
          <a:p>
            <a:pPr algn="ctr">
              <a:lnSpc>
                <a:spcPts val="7945"/>
              </a:lnSpc>
            </a:pPr>
            <a:r>
              <a:rPr lang="en-US" b="true" sz="8452" spc="-270">
                <a:solidFill>
                  <a:srgbClr val="4F4741"/>
                </a:solidFill>
                <a:latin typeface="TT Bluescreens Bold"/>
                <a:ea typeface="TT Bluescreens Bold"/>
                <a:cs typeface="TT Bluescreens Bold"/>
                <a:sym typeface="TT Bluescreens Bold"/>
              </a:rPr>
              <a:t>DIAGRAM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685340" y="1511877"/>
            <a:ext cx="7093429" cy="153924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MODULES</a:t>
            </a:r>
          </a:p>
        </p:txBody>
      </p:sp>
      <p:sp>
        <p:nvSpPr>
          <p:cNvPr name="TextBox 7" id="7"/>
          <p:cNvSpPr txBox="true"/>
          <p:nvPr/>
        </p:nvSpPr>
        <p:spPr>
          <a:xfrm rot="0">
            <a:off x="1785352" y="3261043"/>
            <a:ext cx="14717296" cy="5365727"/>
          </a:xfrm>
          <a:prstGeom prst="rect">
            <a:avLst/>
          </a:prstGeom>
        </p:spPr>
        <p:txBody>
          <a:bodyPr anchor="t" rtlCol="false" tIns="0" lIns="0" bIns="0" rIns="0">
            <a:spAutoFit/>
          </a:bodyPr>
          <a:lstStyle/>
          <a:p>
            <a:pPr algn="just">
              <a:lnSpc>
                <a:spcPts val="4072"/>
              </a:lnSpc>
            </a:pPr>
            <a:r>
              <a:rPr lang="en-US" sz="3878" b="true">
                <a:solidFill>
                  <a:srgbClr val="4F4741"/>
                </a:solidFill>
                <a:latin typeface="Courier Prime Bold"/>
                <a:ea typeface="Courier Prime Bold"/>
                <a:cs typeface="Courier Prime Bold"/>
                <a:sym typeface="Courier Prime Bold"/>
              </a:rPr>
              <a:t>1. IMAGE ANALYSIS MODULE</a:t>
            </a:r>
          </a:p>
          <a:p>
            <a:pPr algn="just">
              <a:lnSpc>
                <a:spcPts val="3757"/>
              </a:lnSpc>
            </a:pPr>
          </a:p>
          <a:p>
            <a:pPr algn="just">
              <a:lnSpc>
                <a:spcPts val="277"/>
              </a:lnSpc>
            </a:pPr>
          </a:p>
          <a:p>
            <a:pPr algn="just" marL="720731" indent="-360366" lvl="1">
              <a:lnSpc>
                <a:spcPts val="3505"/>
              </a:lnSpc>
              <a:buFont typeface="Arial"/>
              <a:buChar char="•"/>
            </a:pPr>
            <a:r>
              <a:rPr lang="en-US" sz="3338">
                <a:solidFill>
                  <a:srgbClr val="4F4741"/>
                </a:solidFill>
                <a:latin typeface="Courier Prime"/>
                <a:ea typeface="Courier Prime"/>
                <a:cs typeface="Courier Prime"/>
                <a:sym typeface="Courier Prime"/>
              </a:rPr>
              <a:t>Object Detection for Post Insights: The model detects and classifies objects in Instagram images, identifying key elements like products, people, or backgrounds to enhance content understanding.</a:t>
            </a:r>
          </a:p>
          <a:p>
            <a:pPr algn="just">
              <a:lnSpc>
                <a:spcPts val="3505"/>
              </a:lnSpc>
            </a:pPr>
          </a:p>
          <a:p>
            <a:pPr algn="just" marL="720731" indent="-360366" lvl="1">
              <a:lnSpc>
                <a:spcPts val="3505"/>
              </a:lnSpc>
              <a:buFont typeface="Arial"/>
              <a:buChar char="•"/>
            </a:pPr>
            <a:r>
              <a:rPr lang="en-US" sz="3338">
                <a:solidFill>
                  <a:srgbClr val="4F4741"/>
                </a:solidFill>
                <a:latin typeface="Courier Prime"/>
                <a:ea typeface="Courier Prime"/>
                <a:cs typeface="Courier Prime"/>
                <a:sym typeface="Courier Prime"/>
              </a:rPr>
              <a:t>Content Relevance Evaluation: It extracts visual features from the post, aiding in analyzing how well the image aligns with the hashtags, captions, and audience engagement.</a:t>
            </a:r>
          </a:p>
          <a:p>
            <a:pPr algn="just">
              <a:lnSpc>
                <a:spcPts val="2563"/>
              </a:lnSpc>
            </a:pPr>
          </a:p>
        </p:txBody>
      </p:sp>
      <p:sp>
        <p:nvSpPr>
          <p:cNvPr name="Freeform 8" id="8"/>
          <p:cNvSpPr/>
          <p:nvPr/>
        </p:nvSpPr>
        <p:spPr>
          <a:xfrm flipH="false" flipV="false" rot="0">
            <a:off x="5882223" y="1465557"/>
            <a:ext cx="1346128" cy="1346128"/>
          </a:xfrm>
          <a:custGeom>
            <a:avLst/>
            <a:gdLst/>
            <a:ahLst/>
            <a:cxnLst/>
            <a:rect r="r" b="b" t="t" l="l"/>
            <a:pathLst>
              <a:path h="1346128" w="1346128">
                <a:moveTo>
                  <a:pt x="0" y="0"/>
                </a:moveTo>
                <a:lnTo>
                  <a:pt x="1346128" y="0"/>
                </a:lnTo>
                <a:lnTo>
                  <a:pt x="1346128" y="1346129"/>
                </a:lnTo>
                <a:lnTo>
                  <a:pt x="0" y="1346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0" id="10"/>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685340" y="1511877"/>
            <a:ext cx="7093429" cy="153924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MODULES</a:t>
            </a:r>
          </a:p>
        </p:txBody>
      </p:sp>
      <p:sp>
        <p:nvSpPr>
          <p:cNvPr name="TextBox 7" id="7"/>
          <p:cNvSpPr txBox="true"/>
          <p:nvPr/>
        </p:nvSpPr>
        <p:spPr>
          <a:xfrm rot="0">
            <a:off x="1785352" y="3098742"/>
            <a:ext cx="14717296" cy="5690330"/>
          </a:xfrm>
          <a:prstGeom prst="rect">
            <a:avLst/>
          </a:prstGeom>
        </p:spPr>
        <p:txBody>
          <a:bodyPr anchor="t" rtlCol="false" tIns="0" lIns="0" bIns="0" rIns="0">
            <a:spAutoFit/>
          </a:bodyPr>
          <a:lstStyle/>
          <a:p>
            <a:pPr algn="just">
              <a:lnSpc>
                <a:spcPts val="4072"/>
              </a:lnSpc>
            </a:pPr>
            <a:r>
              <a:rPr lang="en-US" sz="3878" b="true">
                <a:solidFill>
                  <a:srgbClr val="4F4741"/>
                </a:solidFill>
                <a:latin typeface="Courier Prime Bold"/>
                <a:ea typeface="Courier Prime Bold"/>
                <a:cs typeface="Courier Prime Bold"/>
                <a:sym typeface="Courier Prime Bold"/>
              </a:rPr>
              <a:t>2. HASHTAG GENERATION MODULE</a:t>
            </a:r>
          </a:p>
          <a:p>
            <a:pPr algn="just">
              <a:lnSpc>
                <a:spcPts val="3757"/>
              </a:lnSpc>
            </a:pPr>
          </a:p>
          <a:p>
            <a:pPr algn="just">
              <a:lnSpc>
                <a:spcPts val="277"/>
              </a:lnSpc>
            </a:pPr>
          </a:p>
          <a:p>
            <a:pPr algn="just" marL="720731" indent="-360366" lvl="1">
              <a:lnSpc>
                <a:spcPts val="3505"/>
              </a:lnSpc>
              <a:buFont typeface="Arial"/>
              <a:buChar char="•"/>
            </a:pPr>
            <a:r>
              <a:rPr lang="en-US" sz="3338">
                <a:solidFill>
                  <a:srgbClr val="4F4741"/>
                </a:solidFill>
                <a:latin typeface="Courier Prime"/>
                <a:ea typeface="Courier Prime"/>
                <a:cs typeface="Courier Prime"/>
                <a:sym typeface="Courier Prime"/>
              </a:rPr>
              <a:t>Hashtag Suggestion from Image Content: The module analyzes the visual content of images and automatically generates relevant hashtags that align with the image’s subject, theme, and key features to boost visibility.</a:t>
            </a:r>
          </a:p>
          <a:p>
            <a:pPr algn="just">
              <a:lnSpc>
                <a:spcPts val="3505"/>
              </a:lnSpc>
            </a:pPr>
          </a:p>
          <a:p>
            <a:pPr algn="just" marL="720727" indent="-360363" lvl="1">
              <a:lnSpc>
                <a:spcPts val="3505"/>
              </a:lnSpc>
              <a:buFont typeface="Arial"/>
              <a:buChar char="•"/>
            </a:pPr>
            <a:r>
              <a:rPr lang="en-US" sz="3338">
                <a:solidFill>
                  <a:srgbClr val="4F4741"/>
                </a:solidFill>
                <a:latin typeface="Courier Prime"/>
                <a:ea typeface="Courier Prime"/>
                <a:cs typeface="Courier Prime"/>
                <a:sym typeface="Courier Prime"/>
              </a:rPr>
              <a:t>Custom Hashtag Generation from Pr</a:t>
            </a:r>
            <a:r>
              <a:rPr lang="en-US" sz="3338">
                <a:solidFill>
                  <a:srgbClr val="4F4741"/>
                </a:solidFill>
                <a:latin typeface="Courier Prime"/>
                <a:ea typeface="Courier Prime"/>
                <a:cs typeface="Courier Prime"/>
                <a:sym typeface="Courier Prime"/>
              </a:rPr>
              <a:t>ompts: Users can input specific prompts, and the module generates tailored hashtags based on the given context or theme, enhancing engagement for targeted audiences.</a:t>
            </a:r>
          </a:p>
          <a:p>
            <a:pPr algn="just">
              <a:lnSpc>
                <a:spcPts val="2563"/>
              </a:lnSpc>
            </a:pPr>
          </a:p>
          <a:p>
            <a:pPr algn="just">
              <a:lnSpc>
                <a:spcPts val="2563"/>
              </a:lnSpc>
            </a:pPr>
          </a:p>
        </p:txBody>
      </p:sp>
      <p:sp>
        <p:nvSpPr>
          <p:cNvPr name="Freeform 8" id="8"/>
          <p:cNvSpPr/>
          <p:nvPr/>
        </p:nvSpPr>
        <p:spPr>
          <a:xfrm flipH="false" flipV="false" rot="0">
            <a:off x="5882223" y="1465557"/>
            <a:ext cx="1346128" cy="1346128"/>
          </a:xfrm>
          <a:custGeom>
            <a:avLst/>
            <a:gdLst/>
            <a:ahLst/>
            <a:cxnLst/>
            <a:rect r="r" b="b" t="t" l="l"/>
            <a:pathLst>
              <a:path h="1346128" w="1346128">
                <a:moveTo>
                  <a:pt x="0" y="0"/>
                </a:moveTo>
                <a:lnTo>
                  <a:pt x="1346128" y="0"/>
                </a:lnTo>
                <a:lnTo>
                  <a:pt x="1346128" y="1346129"/>
                </a:lnTo>
                <a:lnTo>
                  <a:pt x="0" y="1346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0" id="10"/>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685340" y="1511877"/>
            <a:ext cx="7093429" cy="153924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MODULES</a:t>
            </a:r>
          </a:p>
        </p:txBody>
      </p:sp>
      <p:sp>
        <p:nvSpPr>
          <p:cNvPr name="TextBox 7" id="7"/>
          <p:cNvSpPr txBox="true"/>
          <p:nvPr/>
        </p:nvSpPr>
        <p:spPr>
          <a:xfrm rot="0">
            <a:off x="2146598" y="2859311"/>
            <a:ext cx="14717296" cy="5869483"/>
          </a:xfrm>
          <a:prstGeom prst="rect">
            <a:avLst/>
          </a:prstGeom>
        </p:spPr>
        <p:txBody>
          <a:bodyPr anchor="t" rtlCol="false" tIns="0" lIns="0" bIns="0" rIns="0">
            <a:spAutoFit/>
          </a:bodyPr>
          <a:lstStyle/>
          <a:p>
            <a:pPr algn="just">
              <a:lnSpc>
                <a:spcPts val="4072"/>
              </a:lnSpc>
            </a:pPr>
            <a:r>
              <a:rPr lang="en-US" sz="3878" b="true">
                <a:solidFill>
                  <a:srgbClr val="4F4741"/>
                </a:solidFill>
                <a:latin typeface="Courier Prime Bold"/>
                <a:ea typeface="Courier Prime Bold"/>
                <a:cs typeface="Courier Prime Bold"/>
                <a:sym typeface="Courier Prime Bold"/>
              </a:rPr>
              <a:t>3. CAPTION GENERATION MODULE</a:t>
            </a:r>
          </a:p>
          <a:p>
            <a:pPr algn="just">
              <a:lnSpc>
                <a:spcPts val="4072"/>
              </a:lnSpc>
            </a:pPr>
          </a:p>
          <a:p>
            <a:pPr algn="just" marL="721105" indent="-360553" lvl="1">
              <a:lnSpc>
                <a:spcPts val="3506"/>
              </a:lnSpc>
              <a:buFont typeface="Arial"/>
              <a:buChar char="•"/>
            </a:pPr>
            <a:r>
              <a:rPr lang="en-US" sz="3339">
                <a:solidFill>
                  <a:srgbClr val="4F4741"/>
                </a:solidFill>
                <a:latin typeface="Courier Prime"/>
                <a:ea typeface="Courier Prime"/>
                <a:cs typeface="Courier Prime"/>
                <a:sym typeface="Courier Prime"/>
              </a:rPr>
              <a:t>Automated Caption Creation from Images: The module analyzes visual elements within an image and generates relevant, engaging captions that reflect the content, context, and mood of the image.</a:t>
            </a:r>
          </a:p>
          <a:p>
            <a:pPr algn="just">
              <a:lnSpc>
                <a:spcPts val="3506"/>
              </a:lnSpc>
            </a:pPr>
          </a:p>
          <a:p>
            <a:pPr algn="just" marL="721105" indent="-360553" lvl="1">
              <a:lnSpc>
                <a:spcPts val="3506"/>
              </a:lnSpc>
              <a:buFont typeface="Arial"/>
              <a:buChar char="•"/>
            </a:pPr>
            <a:r>
              <a:rPr lang="en-US" sz="3339">
                <a:solidFill>
                  <a:srgbClr val="4F4741"/>
                </a:solidFill>
                <a:latin typeface="Courier Prime"/>
                <a:ea typeface="Courier Prime"/>
                <a:cs typeface="Courier Prime"/>
                <a:sym typeface="Courier Prime"/>
              </a:rPr>
              <a:t>Personalized Caption Generation from Prompts: Based on user-provided prompts, the module crafts customized captions that align with the desired tone, theme, or message, allowing for more targeted and creative content.</a:t>
            </a:r>
          </a:p>
          <a:p>
            <a:pPr algn="just">
              <a:lnSpc>
                <a:spcPts val="3506"/>
              </a:lnSpc>
            </a:pPr>
          </a:p>
        </p:txBody>
      </p:sp>
      <p:sp>
        <p:nvSpPr>
          <p:cNvPr name="Freeform 8" id="8"/>
          <p:cNvSpPr/>
          <p:nvPr/>
        </p:nvSpPr>
        <p:spPr>
          <a:xfrm flipH="false" flipV="false" rot="0">
            <a:off x="5882223" y="1465557"/>
            <a:ext cx="1346128" cy="1346128"/>
          </a:xfrm>
          <a:custGeom>
            <a:avLst/>
            <a:gdLst/>
            <a:ahLst/>
            <a:cxnLst/>
            <a:rect r="r" b="b" t="t" l="l"/>
            <a:pathLst>
              <a:path h="1346128" w="1346128">
                <a:moveTo>
                  <a:pt x="0" y="0"/>
                </a:moveTo>
                <a:lnTo>
                  <a:pt x="1346128" y="0"/>
                </a:lnTo>
                <a:lnTo>
                  <a:pt x="1346128" y="1346129"/>
                </a:lnTo>
                <a:lnTo>
                  <a:pt x="0" y="1346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0" id="10"/>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330369" y="3467950"/>
            <a:ext cx="6219133" cy="4481195"/>
          </a:xfrm>
          <a:prstGeom prst="rect">
            <a:avLst/>
          </a:prstGeom>
        </p:spPr>
        <p:txBody>
          <a:bodyPr anchor="t" rtlCol="false" tIns="0" lIns="0" bIns="0" rIns="0">
            <a:spAutoFit/>
          </a:bodyPr>
          <a:lstStyle/>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PROBLEM DEFINTION</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PURPOSE AND NEED</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PROJECT OBJECTIVE</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LITERATURE SURVEY</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PROPOSED METHOD</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ARCHITECTURE DIAGRAM</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SEQUENCE DIAGRAM</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MODULES</a:t>
            </a:r>
          </a:p>
        </p:txBody>
      </p:sp>
      <p:grpSp>
        <p:nvGrpSpPr>
          <p:cNvPr name="Group 7" id="7"/>
          <p:cNvGrpSpPr/>
          <p:nvPr/>
        </p:nvGrpSpPr>
        <p:grpSpPr>
          <a:xfrm rot="0">
            <a:off x="6404919" y="1428647"/>
            <a:ext cx="5478161" cy="1824990"/>
            <a:chOff x="0" y="0"/>
            <a:chExt cx="7304215" cy="2433320"/>
          </a:xfrm>
        </p:grpSpPr>
        <p:sp>
          <p:nvSpPr>
            <p:cNvPr name="Freeform 8" id="8"/>
            <p:cNvSpPr/>
            <p:nvPr/>
          </p:nvSpPr>
          <p:spPr>
            <a:xfrm flipH="false" flipV="false" rot="0">
              <a:off x="0" y="516155"/>
              <a:ext cx="1705949" cy="1401011"/>
            </a:xfrm>
            <a:custGeom>
              <a:avLst/>
              <a:gdLst/>
              <a:ahLst/>
              <a:cxnLst/>
              <a:rect r="r" b="b" t="t" l="l"/>
              <a:pathLst>
                <a:path h="1401011" w="1705949">
                  <a:moveTo>
                    <a:pt x="0" y="0"/>
                  </a:moveTo>
                  <a:lnTo>
                    <a:pt x="1705949" y="0"/>
                  </a:lnTo>
                  <a:lnTo>
                    <a:pt x="1705949" y="1401010"/>
                  </a:lnTo>
                  <a:lnTo>
                    <a:pt x="0" y="1401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705949" y="285750"/>
              <a:ext cx="5598266"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CONTENTS</a:t>
              </a:r>
            </a:p>
          </p:txBody>
        </p:sp>
      </p:grpSp>
      <p:sp>
        <p:nvSpPr>
          <p:cNvPr name="TextBox 10" id="10"/>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1" id="11"/>
          <p:cNvSpPr txBox="true"/>
          <p:nvPr/>
        </p:nvSpPr>
        <p:spPr>
          <a:xfrm rot="0">
            <a:off x="9868005" y="3186962"/>
            <a:ext cx="6005157" cy="5043170"/>
          </a:xfrm>
          <a:prstGeom prst="rect">
            <a:avLst/>
          </a:prstGeom>
        </p:spPr>
        <p:txBody>
          <a:bodyPr anchor="t" rtlCol="false" tIns="0" lIns="0" bIns="0" rIns="0">
            <a:spAutoFit/>
          </a:bodyPr>
          <a:lstStyle/>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ASSUMPTIONS</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WORK BREAKDOWN</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HARDWARE AND SOFTWARE REQUIREMENTS</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GANTT CHART</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RISK AND CHALLENGES</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EXPECTED OUTPUT</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CONCLUSION</a:t>
            </a:r>
          </a:p>
          <a:p>
            <a:pPr algn="l"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REFERENCES</a:t>
            </a:r>
          </a:p>
        </p:txBody>
      </p:sp>
      <p:sp>
        <p:nvSpPr>
          <p:cNvPr name="TextBox 12" id="12"/>
          <p:cNvSpPr txBox="true"/>
          <p:nvPr/>
        </p:nvSpPr>
        <p:spPr>
          <a:xfrm rot="0">
            <a:off x="17026890" y="9412751"/>
            <a:ext cx="212050"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685340" y="1511877"/>
            <a:ext cx="7093429" cy="153924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MODULES</a:t>
            </a:r>
          </a:p>
        </p:txBody>
      </p:sp>
      <p:sp>
        <p:nvSpPr>
          <p:cNvPr name="TextBox 7" id="7"/>
          <p:cNvSpPr txBox="true"/>
          <p:nvPr/>
        </p:nvSpPr>
        <p:spPr>
          <a:xfrm rot="0">
            <a:off x="1873406" y="3098742"/>
            <a:ext cx="14717296" cy="5507533"/>
          </a:xfrm>
          <a:prstGeom prst="rect">
            <a:avLst/>
          </a:prstGeom>
        </p:spPr>
        <p:txBody>
          <a:bodyPr anchor="t" rtlCol="false" tIns="0" lIns="0" bIns="0" rIns="0">
            <a:spAutoFit/>
          </a:bodyPr>
          <a:lstStyle/>
          <a:p>
            <a:pPr algn="just">
              <a:lnSpc>
                <a:spcPts val="4072"/>
              </a:lnSpc>
            </a:pPr>
            <a:r>
              <a:rPr lang="en-US" sz="3878" b="true">
                <a:solidFill>
                  <a:srgbClr val="4F4741"/>
                </a:solidFill>
                <a:latin typeface="Courier Prime Bold"/>
                <a:ea typeface="Courier Prime Bold"/>
                <a:cs typeface="Courier Prime Bold"/>
                <a:sym typeface="Courier Prime Bold"/>
              </a:rPr>
              <a:t>4. ENGAGEMENT RATE PREDICTION</a:t>
            </a:r>
          </a:p>
          <a:p>
            <a:pPr algn="just">
              <a:lnSpc>
                <a:spcPts val="4072"/>
              </a:lnSpc>
            </a:pPr>
          </a:p>
          <a:p>
            <a:pPr algn="just" marL="721105" indent="-360553" lvl="1">
              <a:lnSpc>
                <a:spcPts val="3506"/>
              </a:lnSpc>
              <a:buFont typeface="Arial"/>
              <a:buChar char="•"/>
            </a:pPr>
            <a:r>
              <a:rPr lang="en-US" sz="3339">
                <a:solidFill>
                  <a:srgbClr val="4F4741"/>
                </a:solidFill>
                <a:latin typeface="Courier Prime"/>
                <a:ea typeface="Courier Prime"/>
                <a:cs typeface="Courier Prime"/>
                <a:sym typeface="Courier Prime"/>
              </a:rPr>
              <a:t>Hashtag and Caption Analysis: Predicts engagement using Random Forest by evaluating the effectiveness of hashtags and relevance of captions.</a:t>
            </a:r>
          </a:p>
          <a:p>
            <a:pPr algn="just">
              <a:lnSpc>
                <a:spcPts val="3506"/>
              </a:lnSpc>
            </a:pPr>
          </a:p>
          <a:p>
            <a:pPr algn="just" marL="721105" indent="-360553" lvl="1">
              <a:lnSpc>
                <a:spcPts val="3506"/>
              </a:lnSpc>
              <a:buFont typeface="Arial"/>
              <a:buChar char="•"/>
            </a:pPr>
            <a:r>
              <a:rPr lang="en-US" sz="3339">
                <a:solidFill>
                  <a:srgbClr val="4F4741"/>
                </a:solidFill>
                <a:latin typeface="Courier Prime"/>
                <a:ea typeface="Courier Prime"/>
                <a:cs typeface="Courier Prime"/>
                <a:sym typeface="Courier Prime"/>
              </a:rPr>
              <a:t>User Feature Integration: Considers user-specific factors like follower count, posting frequency, and past engagement to enhance prediction accuracy.</a:t>
            </a:r>
          </a:p>
          <a:p>
            <a:pPr algn="just">
              <a:lnSpc>
                <a:spcPts val="3506"/>
              </a:lnSpc>
            </a:pPr>
          </a:p>
          <a:p>
            <a:pPr algn="just">
              <a:lnSpc>
                <a:spcPts val="4072"/>
              </a:lnSpc>
            </a:pPr>
          </a:p>
          <a:p>
            <a:pPr algn="just">
              <a:lnSpc>
                <a:spcPts val="3506"/>
              </a:lnSpc>
            </a:pPr>
          </a:p>
        </p:txBody>
      </p:sp>
      <p:sp>
        <p:nvSpPr>
          <p:cNvPr name="Freeform 8" id="8"/>
          <p:cNvSpPr/>
          <p:nvPr/>
        </p:nvSpPr>
        <p:spPr>
          <a:xfrm flipH="false" flipV="false" rot="0">
            <a:off x="5882223" y="1465557"/>
            <a:ext cx="1346128" cy="1346128"/>
          </a:xfrm>
          <a:custGeom>
            <a:avLst/>
            <a:gdLst/>
            <a:ahLst/>
            <a:cxnLst/>
            <a:rect r="r" b="b" t="t" l="l"/>
            <a:pathLst>
              <a:path h="1346128" w="1346128">
                <a:moveTo>
                  <a:pt x="0" y="0"/>
                </a:moveTo>
                <a:lnTo>
                  <a:pt x="1346128" y="0"/>
                </a:lnTo>
                <a:lnTo>
                  <a:pt x="1346128" y="1346129"/>
                </a:lnTo>
                <a:lnTo>
                  <a:pt x="0" y="1346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0" id="10"/>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637617" y="1423010"/>
            <a:ext cx="7012765" cy="1824990"/>
            <a:chOff x="0" y="0"/>
            <a:chExt cx="9350354" cy="2433320"/>
          </a:xfrm>
        </p:grpSpPr>
        <p:sp>
          <p:nvSpPr>
            <p:cNvPr name="Freeform 7" id="7"/>
            <p:cNvSpPr/>
            <p:nvPr/>
          </p:nvSpPr>
          <p:spPr>
            <a:xfrm flipH="false" flipV="false" rot="0">
              <a:off x="0" y="329688"/>
              <a:ext cx="1375604" cy="1475179"/>
            </a:xfrm>
            <a:custGeom>
              <a:avLst/>
              <a:gdLst/>
              <a:ahLst/>
              <a:cxnLst/>
              <a:rect r="r" b="b" t="t" l="l"/>
              <a:pathLst>
                <a:path h="1475179" w="1375604">
                  <a:moveTo>
                    <a:pt x="0" y="0"/>
                  </a:moveTo>
                  <a:lnTo>
                    <a:pt x="1375604" y="0"/>
                  </a:lnTo>
                  <a:lnTo>
                    <a:pt x="1375604" y="1475179"/>
                  </a:lnTo>
                  <a:lnTo>
                    <a:pt x="0" y="14751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50284" y="285750"/>
              <a:ext cx="8900070"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 ASSUMPTIONS</a:t>
              </a:r>
            </a:p>
          </p:txBody>
        </p:sp>
      </p:grpSp>
      <p:graphicFrame>
        <p:nvGraphicFramePr>
          <p:cNvPr name="Table 9" id="9"/>
          <p:cNvGraphicFramePr>
            <a:graphicFrameLocks noGrp="true"/>
          </p:cNvGraphicFramePr>
          <p:nvPr/>
        </p:nvGraphicFramePr>
        <p:xfrm>
          <a:off x="3526077" y="3297210"/>
          <a:ext cx="11235845" cy="5337314"/>
        </p:xfrm>
        <a:graphic>
          <a:graphicData uri="http://schemas.openxmlformats.org/drawingml/2006/table">
            <a:tbl>
              <a:tblPr/>
              <a:tblGrid>
                <a:gridCol w="11235845"/>
              </a:tblGrid>
              <a:tr h="2668657">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2668657">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TextBox 10" id="10"/>
          <p:cNvSpPr txBox="true"/>
          <p:nvPr/>
        </p:nvSpPr>
        <p:spPr>
          <a:xfrm rot="0">
            <a:off x="6652124" y="3645114"/>
            <a:ext cx="7901801" cy="2035555"/>
          </a:xfrm>
          <a:prstGeom prst="rect">
            <a:avLst/>
          </a:prstGeom>
        </p:spPr>
        <p:txBody>
          <a:bodyPr anchor="t" rtlCol="false" tIns="0" lIns="0" bIns="0" rIns="0">
            <a:spAutoFit/>
          </a:bodyPr>
          <a:lstStyle/>
          <a:p>
            <a:pPr algn="l">
              <a:lnSpc>
                <a:spcPts val="2631"/>
              </a:lnSpc>
            </a:pPr>
            <a:r>
              <a:rPr lang="en-US" sz="2799" spc="-89">
                <a:solidFill>
                  <a:srgbClr val="4F4741"/>
                </a:solidFill>
                <a:latin typeface="Courier Prime"/>
                <a:ea typeface="Courier Prime"/>
                <a:cs typeface="Courier Prime"/>
                <a:sym typeface="Courier Prime"/>
              </a:rPr>
              <a:t>The Instagram accounts for which engagement rates are being predicted are public and allow access to necessary post and user data (e.g., post likes, comments, hashtags, and user followers).</a:t>
            </a:r>
          </a:p>
        </p:txBody>
      </p:sp>
      <p:sp>
        <p:nvSpPr>
          <p:cNvPr name="TextBox 11" id="11"/>
          <p:cNvSpPr txBox="true"/>
          <p:nvPr/>
        </p:nvSpPr>
        <p:spPr>
          <a:xfrm rot="0">
            <a:off x="4879819" y="4159203"/>
            <a:ext cx="568542" cy="1159777"/>
          </a:xfrm>
          <a:prstGeom prst="rect">
            <a:avLst/>
          </a:prstGeom>
        </p:spPr>
        <p:txBody>
          <a:bodyPr anchor="t" rtlCol="false" tIns="0" lIns="0" bIns="0" rIns="0">
            <a:spAutoFit/>
          </a:bodyPr>
          <a:lstStyle/>
          <a:p>
            <a:pPr algn="l">
              <a:lnSpc>
                <a:spcPts val="8450"/>
              </a:lnSpc>
            </a:pPr>
            <a:r>
              <a:rPr lang="en-US" b="true" sz="8989" spc="-287">
                <a:solidFill>
                  <a:srgbClr val="4F4741"/>
                </a:solidFill>
                <a:latin typeface="Courier Prime Bold"/>
                <a:ea typeface="Courier Prime Bold"/>
                <a:cs typeface="Courier Prime Bold"/>
                <a:sym typeface="Courier Prime Bold"/>
              </a:rPr>
              <a:t>1</a:t>
            </a:r>
          </a:p>
        </p:txBody>
      </p:sp>
      <p:sp>
        <p:nvSpPr>
          <p:cNvPr name="TextBox 12" id="12"/>
          <p:cNvSpPr txBox="true"/>
          <p:nvPr/>
        </p:nvSpPr>
        <p:spPr>
          <a:xfrm rot="0">
            <a:off x="6652124" y="6322812"/>
            <a:ext cx="7901801" cy="2035556"/>
          </a:xfrm>
          <a:prstGeom prst="rect">
            <a:avLst/>
          </a:prstGeom>
        </p:spPr>
        <p:txBody>
          <a:bodyPr anchor="t" rtlCol="false" tIns="0" lIns="0" bIns="0" rIns="0">
            <a:spAutoFit/>
          </a:bodyPr>
          <a:lstStyle/>
          <a:p>
            <a:pPr algn="l">
              <a:lnSpc>
                <a:spcPts val="2631"/>
              </a:lnSpc>
            </a:pPr>
            <a:r>
              <a:rPr lang="en-US" sz="2799" spc="-89">
                <a:solidFill>
                  <a:srgbClr val="4F4741"/>
                </a:solidFill>
                <a:latin typeface="Courier Prime"/>
                <a:ea typeface="Courier Prime"/>
                <a:cs typeface="Courier Prime"/>
                <a:sym typeface="Courier Prime"/>
              </a:rPr>
              <a:t>Images provided to the system must be of good quality which includes a minimum resolution of 1080x1080 pixels for detailed object detection,  free from blurring and excessive noise for clear identification.</a:t>
            </a:r>
          </a:p>
        </p:txBody>
      </p:sp>
      <p:sp>
        <p:nvSpPr>
          <p:cNvPr name="TextBox 13" id="13"/>
          <p:cNvSpPr txBox="true"/>
          <p:nvPr/>
        </p:nvSpPr>
        <p:spPr>
          <a:xfrm rot="0">
            <a:off x="4879819" y="6836902"/>
            <a:ext cx="568542" cy="1159777"/>
          </a:xfrm>
          <a:prstGeom prst="rect">
            <a:avLst/>
          </a:prstGeom>
        </p:spPr>
        <p:txBody>
          <a:bodyPr anchor="t" rtlCol="false" tIns="0" lIns="0" bIns="0" rIns="0">
            <a:spAutoFit/>
          </a:bodyPr>
          <a:lstStyle/>
          <a:p>
            <a:pPr algn="l">
              <a:lnSpc>
                <a:spcPts val="8450"/>
              </a:lnSpc>
            </a:pPr>
            <a:r>
              <a:rPr lang="en-US" b="true" sz="8989" spc="-287">
                <a:solidFill>
                  <a:srgbClr val="4F4741"/>
                </a:solidFill>
                <a:latin typeface="Courier Prime Bold"/>
                <a:ea typeface="Courier Prime Bold"/>
                <a:cs typeface="Courier Prime Bold"/>
                <a:sym typeface="Courier Prime Bold"/>
              </a:rPr>
              <a:t>2</a:t>
            </a:r>
          </a:p>
        </p:txBody>
      </p:sp>
      <p:sp>
        <p:nvSpPr>
          <p:cNvPr name="TextBox 14" id="14"/>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5" id="15"/>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94877" y="3669403"/>
            <a:ext cx="14717296" cy="4642485"/>
          </a:xfrm>
          <a:prstGeom prst="rect">
            <a:avLst/>
          </a:prstGeom>
        </p:spPr>
        <p:txBody>
          <a:bodyPr anchor="t" rtlCol="false" tIns="0" lIns="0" bIns="0" rIns="0">
            <a:spAutoFit/>
          </a:bodyPr>
          <a:lstStyle/>
          <a:p>
            <a:pPr algn="just" marL="690877" indent="-345439" lvl="1">
              <a:lnSpc>
                <a:spcPts val="3359"/>
              </a:lnSpc>
              <a:buFont typeface="Arial"/>
              <a:buChar char="•"/>
            </a:pPr>
            <a:r>
              <a:rPr lang="en-US" sz="3199">
                <a:solidFill>
                  <a:srgbClr val="4F4741"/>
                </a:solidFill>
                <a:latin typeface="Courier Prime"/>
                <a:ea typeface="Courier Prime"/>
                <a:cs typeface="Courier Prime"/>
                <a:sym typeface="Courier Prime"/>
              </a:rPr>
              <a:t>Processor:  A modern multi-core processor (e.g., Intel Core i5) for efficient code compilation and development tasks.</a:t>
            </a:r>
          </a:p>
          <a:p>
            <a:pPr algn="just">
              <a:lnSpc>
                <a:spcPts val="3359"/>
              </a:lnSpc>
            </a:pPr>
          </a:p>
          <a:p>
            <a:pPr algn="just" marL="690877" indent="-345439" lvl="1">
              <a:lnSpc>
                <a:spcPts val="3359"/>
              </a:lnSpc>
              <a:buFont typeface="Arial"/>
              <a:buChar char="•"/>
            </a:pPr>
            <a:r>
              <a:rPr lang="en-US" sz="3199">
                <a:solidFill>
                  <a:srgbClr val="4F4741"/>
                </a:solidFill>
                <a:latin typeface="Courier Prime"/>
                <a:ea typeface="Courier Prime"/>
                <a:cs typeface="Courier Prime"/>
                <a:sym typeface="Courier Prime"/>
              </a:rPr>
              <a:t>RAM :  A minimum 8GB of RAM to handle multiple development tools and applications simultaneously without slowdowns. However, 16 would be recommended.</a:t>
            </a:r>
          </a:p>
          <a:p>
            <a:pPr algn="just">
              <a:lnSpc>
                <a:spcPts val="3359"/>
              </a:lnSpc>
            </a:pPr>
          </a:p>
          <a:p>
            <a:pPr algn="just" marL="690877" indent="-345439" lvl="1">
              <a:lnSpc>
                <a:spcPts val="3359"/>
              </a:lnSpc>
              <a:buFont typeface="Arial"/>
              <a:buChar char="•"/>
            </a:pPr>
            <a:r>
              <a:rPr lang="en-US" sz="3199">
                <a:solidFill>
                  <a:srgbClr val="4F4741"/>
                </a:solidFill>
                <a:latin typeface="Courier Prime"/>
                <a:ea typeface="Courier Prime"/>
                <a:cs typeface="Courier Prime"/>
                <a:sym typeface="Courier Prime"/>
              </a:rPr>
              <a:t>Storage:  A solid-state drive (SSD) with sufficient storage capacity (e.g., 256GB or higher) for storing project files, libraries, and development tools.</a:t>
            </a:r>
          </a:p>
        </p:txBody>
      </p:sp>
      <p:grpSp>
        <p:nvGrpSpPr>
          <p:cNvPr name="Group 7" id="7"/>
          <p:cNvGrpSpPr/>
          <p:nvPr/>
        </p:nvGrpSpPr>
        <p:grpSpPr>
          <a:xfrm rot="0">
            <a:off x="3467718" y="1496841"/>
            <a:ext cx="11352564" cy="1824990"/>
            <a:chOff x="0" y="0"/>
            <a:chExt cx="15136752" cy="2433320"/>
          </a:xfrm>
        </p:grpSpPr>
        <p:sp>
          <p:nvSpPr>
            <p:cNvPr name="Freeform 8" id="8"/>
            <p:cNvSpPr/>
            <p:nvPr/>
          </p:nvSpPr>
          <p:spPr>
            <a:xfrm flipH="false" flipV="false" rot="0">
              <a:off x="0" y="311038"/>
              <a:ext cx="1811245" cy="1811245"/>
            </a:xfrm>
            <a:custGeom>
              <a:avLst/>
              <a:gdLst/>
              <a:ahLst/>
              <a:cxnLst/>
              <a:rect r="r" b="b" t="t" l="l"/>
              <a:pathLst>
                <a:path h="1811245" w="1811245">
                  <a:moveTo>
                    <a:pt x="0" y="0"/>
                  </a:moveTo>
                  <a:lnTo>
                    <a:pt x="1811245" y="0"/>
                  </a:lnTo>
                  <a:lnTo>
                    <a:pt x="1811245" y="1811244"/>
                  </a:lnTo>
                  <a:lnTo>
                    <a:pt x="0" y="181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036505" y="285750"/>
              <a:ext cx="13100247"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HARDWARE REQUIREMENTS</a:t>
              </a:r>
            </a:p>
          </p:txBody>
        </p:sp>
      </p:grpSp>
      <p:sp>
        <p:nvSpPr>
          <p:cNvPr name="TextBox 10" id="10"/>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1" id="11"/>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491654" y="1594740"/>
            <a:ext cx="11304693" cy="1824990"/>
            <a:chOff x="0" y="0"/>
            <a:chExt cx="15072923" cy="2433320"/>
          </a:xfrm>
        </p:grpSpPr>
        <p:sp>
          <p:nvSpPr>
            <p:cNvPr name="Freeform 7" id="7"/>
            <p:cNvSpPr/>
            <p:nvPr/>
          </p:nvSpPr>
          <p:spPr>
            <a:xfrm flipH="false" flipV="false" rot="0">
              <a:off x="0" y="0"/>
              <a:ext cx="1972676" cy="2196300"/>
            </a:xfrm>
            <a:custGeom>
              <a:avLst/>
              <a:gdLst/>
              <a:ahLst/>
              <a:cxnLst/>
              <a:rect r="r" b="b" t="t" l="l"/>
              <a:pathLst>
                <a:path h="2196300" w="1972676">
                  <a:moveTo>
                    <a:pt x="0" y="0"/>
                  </a:moveTo>
                  <a:lnTo>
                    <a:pt x="1972676" y="0"/>
                  </a:lnTo>
                  <a:lnTo>
                    <a:pt x="1972676" y="2196300"/>
                  </a:lnTo>
                  <a:lnTo>
                    <a:pt x="0" y="2196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972676" y="285750"/>
              <a:ext cx="13100247"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SOFTWARE REQUIREMENTS</a:t>
              </a:r>
            </a:p>
          </p:txBody>
        </p:sp>
      </p:grpSp>
      <p:sp>
        <p:nvSpPr>
          <p:cNvPr name="TextBox 9" id="9"/>
          <p:cNvSpPr txBox="true"/>
          <p:nvPr/>
        </p:nvSpPr>
        <p:spPr>
          <a:xfrm rot="0">
            <a:off x="1785352" y="4088503"/>
            <a:ext cx="14717296" cy="3804285"/>
          </a:xfrm>
          <a:prstGeom prst="rect">
            <a:avLst/>
          </a:prstGeom>
        </p:spPr>
        <p:txBody>
          <a:bodyPr anchor="t" rtlCol="false" tIns="0" lIns="0" bIns="0" rIns="0">
            <a:spAutoFit/>
          </a:bodyPr>
          <a:lstStyle/>
          <a:p>
            <a:pPr algn="just" marL="690877" indent="-345439" lvl="1">
              <a:lnSpc>
                <a:spcPts val="3359"/>
              </a:lnSpc>
              <a:buFont typeface="Arial"/>
              <a:buChar char="•"/>
            </a:pPr>
            <a:r>
              <a:rPr lang="en-US" sz="3199">
                <a:solidFill>
                  <a:srgbClr val="4F4741"/>
                </a:solidFill>
                <a:latin typeface="Courier Prime"/>
                <a:ea typeface="Courier Prime"/>
                <a:cs typeface="Courier Prime"/>
                <a:sym typeface="Courier Prime"/>
              </a:rPr>
              <a:t>Python, Flask, HTML5, CSS3 and JavaScript and frameworks like React for front-end development.</a:t>
            </a:r>
          </a:p>
          <a:p>
            <a:pPr algn="just">
              <a:lnSpc>
                <a:spcPts val="3359"/>
              </a:lnSpc>
            </a:pPr>
          </a:p>
          <a:p>
            <a:pPr algn="just" marL="690877" indent="-345439" lvl="1">
              <a:lnSpc>
                <a:spcPts val="3359"/>
              </a:lnSpc>
              <a:buFont typeface="Arial"/>
              <a:buChar char="•"/>
            </a:pPr>
            <a:r>
              <a:rPr lang="en-US" sz="3199">
                <a:solidFill>
                  <a:srgbClr val="4F4741"/>
                </a:solidFill>
                <a:latin typeface="Courier Prime"/>
                <a:ea typeface="Courier Prime"/>
                <a:cs typeface="Courier Prime"/>
                <a:sym typeface="Courier Prime"/>
              </a:rPr>
              <a:t>Libraries (TensorFlow and PyTorch) for training deep learning models (LXMERT4Hashtag, Random Forest).</a:t>
            </a:r>
          </a:p>
          <a:p>
            <a:pPr algn="just">
              <a:lnSpc>
                <a:spcPts val="3359"/>
              </a:lnSpc>
            </a:pPr>
          </a:p>
          <a:p>
            <a:pPr algn="just" marL="690877" indent="-345439" lvl="1">
              <a:lnSpc>
                <a:spcPts val="3359"/>
              </a:lnSpc>
              <a:buFont typeface="Arial"/>
              <a:buChar char="•"/>
            </a:pPr>
            <a:r>
              <a:rPr lang="en-US" sz="3199">
                <a:solidFill>
                  <a:srgbClr val="4F4741"/>
                </a:solidFill>
                <a:latin typeface="Courier Prime"/>
                <a:ea typeface="Courier Prime"/>
                <a:cs typeface="Courier Prime"/>
                <a:sym typeface="Courier Prime"/>
              </a:rPr>
              <a:t>Pre-trained model (Faster RCNN) for object detection and feature extraction tasks.</a:t>
            </a:r>
          </a:p>
          <a:p>
            <a:pPr algn="just">
              <a:lnSpc>
                <a:spcPts val="3359"/>
              </a:lnSpc>
            </a:pPr>
          </a:p>
        </p:txBody>
      </p:sp>
      <p:sp>
        <p:nvSpPr>
          <p:cNvPr name="TextBox 10" id="10"/>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1" id="11"/>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5236823" y="296138"/>
            <a:ext cx="7814353" cy="1465124"/>
            <a:chOff x="0" y="0"/>
            <a:chExt cx="10419137" cy="1953498"/>
          </a:xfrm>
        </p:grpSpPr>
        <p:sp>
          <p:nvSpPr>
            <p:cNvPr name="Freeform 4" id="4"/>
            <p:cNvSpPr/>
            <p:nvPr/>
          </p:nvSpPr>
          <p:spPr>
            <a:xfrm flipH="false" flipV="false" rot="0">
              <a:off x="0" y="0"/>
              <a:ext cx="1784039" cy="1701528"/>
            </a:xfrm>
            <a:custGeom>
              <a:avLst/>
              <a:gdLst/>
              <a:ahLst/>
              <a:cxnLst/>
              <a:rect r="r" b="b" t="t" l="l"/>
              <a:pathLst>
                <a:path h="1701528" w="1784039">
                  <a:moveTo>
                    <a:pt x="0" y="0"/>
                  </a:moveTo>
                  <a:lnTo>
                    <a:pt x="1784039" y="0"/>
                  </a:lnTo>
                  <a:lnTo>
                    <a:pt x="1784039" y="1701528"/>
                  </a:lnTo>
                  <a:lnTo>
                    <a:pt x="0" y="17015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980923" y="219075"/>
              <a:ext cx="8438215" cy="1734423"/>
            </a:xfrm>
            <a:prstGeom prst="rect">
              <a:avLst/>
            </a:prstGeom>
          </p:spPr>
          <p:txBody>
            <a:bodyPr anchor="t" rtlCol="false" tIns="0" lIns="0" bIns="0" rIns="0">
              <a:spAutoFit/>
            </a:bodyPr>
            <a:lstStyle/>
            <a:p>
              <a:pPr algn="ctr">
                <a:lnSpc>
                  <a:spcPts val="9055"/>
                </a:lnSpc>
              </a:pPr>
              <a:r>
                <a:rPr lang="en-US" b="true" sz="9633" spc="-308">
                  <a:solidFill>
                    <a:srgbClr val="4F4741"/>
                  </a:solidFill>
                  <a:latin typeface="TT Bluescreens Bold"/>
                  <a:ea typeface="TT Bluescreens Bold"/>
                  <a:cs typeface="TT Bluescreens Bold"/>
                  <a:sym typeface="TT Bluescreens Bold"/>
                </a:rPr>
                <a:t>GANTT CHART</a:t>
              </a:r>
            </a:p>
          </p:txBody>
        </p:sp>
      </p:grpSp>
      <p:sp>
        <p:nvSpPr>
          <p:cNvPr name="Freeform 6" id="6"/>
          <p:cNvSpPr/>
          <p:nvPr/>
        </p:nvSpPr>
        <p:spPr>
          <a:xfrm flipH="false" flipV="false" rot="0">
            <a:off x="1753134" y="1934628"/>
            <a:ext cx="14781732" cy="7915526"/>
          </a:xfrm>
          <a:custGeom>
            <a:avLst/>
            <a:gdLst/>
            <a:ahLst/>
            <a:cxnLst/>
            <a:rect r="r" b="b" t="t" l="l"/>
            <a:pathLst>
              <a:path h="7915526" w="14781732">
                <a:moveTo>
                  <a:pt x="0" y="0"/>
                </a:moveTo>
                <a:lnTo>
                  <a:pt x="14781732" y="0"/>
                </a:lnTo>
                <a:lnTo>
                  <a:pt x="14781732" y="7915526"/>
                </a:lnTo>
                <a:lnTo>
                  <a:pt x="0" y="7915526"/>
                </a:lnTo>
                <a:lnTo>
                  <a:pt x="0" y="0"/>
                </a:lnTo>
                <a:close/>
              </a:path>
            </a:pathLst>
          </a:custGeom>
          <a:blipFill>
            <a:blip r:embed="rId5"/>
            <a:stretch>
              <a:fillRect l="0" t="0" r="0" b="0"/>
            </a:stretch>
          </a:blipFill>
        </p:spPr>
      </p:sp>
      <p:sp>
        <p:nvSpPr>
          <p:cNvPr name="TextBox 7" id="7"/>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graphicFrame>
        <p:nvGraphicFramePr>
          <p:cNvPr name="Table 6" id="6"/>
          <p:cNvGraphicFramePr>
            <a:graphicFrameLocks noGrp="true"/>
          </p:cNvGraphicFramePr>
          <p:nvPr/>
        </p:nvGraphicFramePr>
        <p:xfrm>
          <a:off x="2050666" y="3173391"/>
          <a:ext cx="14186667" cy="5369154"/>
        </p:xfrm>
        <a:graphic>
          <a:graphicData uri="http://schemas.openxmlformats.org/drawingml/2006/table">
            <a:tbl>
              <a:tblPr/>
              <a:tblGrid>
                <a:gridCol w="7093334"/>
                <a:gridCol w="7093334"/>
              </a:tblGrid>
              <a:tr h="2601726">
                <a:tc>
                  <a:txBody>
                    <a:bodyPr anchor="t" rtlCol="false"/>
                    <a:lstStyle/>
                    <a:p>
                      <a:pPr algn="ctr">
                        <a:lnSpc>
                          <a:spcPts val="1899"/>
                        </a:lnSpc>
                        <a:defRPr/>
                      </a:pPr>
                      <a:endParaRPr lang="en-US" sz="1100"/>
                    </a:p>
                  </a:txBody>
                  <a:tcPr marL="172292" marR="172292" marT="172292" marB="172292"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EEED9"/>
                    </a:solidFill>
                  </a:tcPr>
                </a:tc>
                <a:tc>
                  <a:txBody>
                    <a:bodyPr anchor="t" rtlCol="false"/>
                    <a:lstStyle/>
                    <a:p>
                      <a:pPr algn="ctr">
                        <a:lnSpc>
                          <a:spcPts val="1899"/>
                        </a:lnSpc>
                        <a:defRPr/>
                      </a:pPr>
                      <a:endParaRPr lang="en-US" sz="1100"/>
                    </a:p>
                  </a:txBody>
                  <a:tcPr marL="172292" marR="172292" marT="172292" marB="172292"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5C7C8"/>
                    </a:solidFill>
                  </a:tcPr>
                </a:tc>
              </a:tr>
              <a:tr h="2767428">
                <a:tc>
                  <a:txBody>
                    <a:bodyPr anchor="t" rtlCol="false"/>
                    <a:lstStyle/>
                    <a:p>
                      <a:pPr algn="ctr">
                        <a:lnSpc>
                          <a:spcPts val="1899"/>
                        </a:lnSpc>
                        <a:defRPr/>
                      </a:pPr>
                      <a:endParaRPr lang="en-US" sz="1100"/>
                    </a:p>
                  </a:txBody>
                  <a:tcPr marL="172292" marR="172292" marT="172292" marB="172292"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5C7C8"/>
                    </a:solidFill>
                  </a:tcPr>
                </a:tc>
                <a:tc>
                  <a:txBody>
                    <a:bodyPr anchor="t" rtlCol="false"/>
                    <a:lstStyle/>
                    <a:p>
                      <a:pPr algn="ctr">
                        <a:lnSpc>
                          <a:spcPts val="1899"/>
                        </a:lnSpc>
                        <a:defRPr/>
                      </a:pPr>
                      <a:endParaRPr lang="en-US" sz="1100"/>
                    </a:p>
                  </a:txBody>
                  <a:tcPr marL="172292" marR="172292" marT="172292" marB="172292"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EEED9"/>
                    </a:solidFill>
                  </a:tcPr>
                </a:tc>
              </a:tr>
            </a:tbl>
          </a:graphicData>
        </a:graphic>
      </p:graphicFrame>
      <p:grpSp>
        <p:nvGrpSpPr>
          <p:cNvPr name="Group 7" id="7"/>
          <p:cNvGrpSpPr/>
          <p:nvPr/>
        </p:nvGrpSpPr>
        <p:grpSpPr>
          <a:xfrm rot="0">
            <a:off x="3630367" y="1348401"/>
            <a:ext cx="11027266" cy="1824990"/>
            <a:chOff x="0" y="0"/>
            <a:chExt cx="14703022" cy="2433320"/>
          </a:xfrm>
        </p:grpSpPr>
        <p:sp>
          <p:nvSpPr>
            <p:cNvPr name="Freeform 8" id="8"/>
            <p:cNvSpPr/>
            <p:nvPr/>
          </p:nvSpPr>
          <p:spPr>
            <a:xfrm flipH="false" flipV="false" rot="0">
              <a:off x="0" y="456725"/>
              <a:ext cx="1767291" cy="1519870"/>
            </a:xfrm>
            <a:custGeom>
              <a:avLst/>
              <a:gdLst/>
              <a:ahLst/>
              <a:cxnLst/>
              <a:rect r="r" b="b" t="t" l="l"/>
              <a:pathLst>
                <a:path h="1519870" w="1767291">
                  <a:moveTo>
                    <a:pt x="0" y="0"/>
                  </a:moveTo>
                  <a:lnTo>
                    <a:pt x="1767291" y="0"/>
                  </a:lnTo>
                  <a:lnTo>
                    <a:pt x="1767291" y="1519870"/>
                  </a:lnTo>
                  <a:lnTo>
                    <a:pt x="0" y="1519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323937" y="285750"/>
              <a:ext cx="12882948"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RISKS AND CHALLENGES</a:t>
              </a:r>
            </a:p>
          </p:txBody>
        </p:sp>
        <p:sp>
          <p:nvSpPr>
            <p:cNvPr name="Freeform 10" id="10"/>
            <p:cNvSpPr/>
            <p:nvPr/>
          </p:nvSpPr>
          <p:spPr>
            <a:xfrm flipH="false" flipV="false" rot="0">
              <a:off x="13710749" y="0"/>
              <a:ext cx="992272" cy="1867807"/>
            </a:xfrm>
            <a:custGeom>
              <a:avLst/>
              <a:gdLst/>
              <a:ahLst/>
              <a:cxnLst/>
              <a:rect r="r" b="b" t="t" l="l"/>
              <a:pathLst>
                <a:path h="1867807" w="992272">
                  <a:moveTo>
                    <a:pt x="0" y="0"/>
                  </a:moveTo>
                  <a:lnTo>
                    <a:pt x="992273" y="0"/>
                  </a:lnTo>
                  <a:lnTo>
                    <a:pt x="992273" y="1867807"/>
                  </a:lnTo>
                  <a:lnTo>
                    <a:pt x="0" y="1867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1" id="11"/>
          <p:cNvSpPr txBox="true"/>
          <p:nvPr/>
        </p:nvSpPr>
        <p:spPr>
          <a:xfrm rot="0">
            <a:off x="2729066" y="3577323"/>
            <a:ext cx="5805782" cy="1908428"/>
          </a:xfrm>
          <a:prstGeom prst="rect">
            <a:avLst/>
          </a:prstGeom>
        </p:spPr>
        <p:txBody>
          <a:bodyPr anchor="t" rtlCol="false" tIns="0" lIns="0" bIns="0" rIns="0">
            <a:spAutoFit/>
          </a:bodyPr>
          <a:lstStyle/>
          <a:p>
            <a:pPr algn="ctr">
              <a:lnSpc>
                <a:spcPts val="2537"/>
              </a:lnSpc>
            </a:pPr>
            <a:r>
              <a:rPr lang="en-US" sz="2699" spc="-86">
                <a:solidFill>
                  <a:srgbClr val="4F4741"/>
                </a:solidFill>
                <a:latin typeface="Courier Prime"/>
                <a:ea typeface="Courier Prime"/>
                <a:cs typeface="Courier Prime"/>
                <a:sym typeface="Courier Prime"/>
              </a:rPr>
              <a:t>Handling and processing user-uploaded content (images, captions, hashtags) raises concerns about intellectual property rights and data privacy.</a:t>
            </a:r>
          </a:p>
        </p:txBody>
      </p:sp>
      <p:sp>
        <p:nvSpPr>
          <p:cNvPr name="TextBox 12" id="12"/>
          <p:cNvSpPr txBox="true"/>
          <p:nvPr/>
        </p:nvSpPr>
        <p:spPr>
          <a:xfrm rot="0">
            <a:off x="2729066" y="6341534"/>
            <a:ext cx="5805782" cy="1594103"/>
          </a:xfrm>
          <a:prstGeom prst="rect">
            <a:avLst/>
          </a:prstGeom>
        </p:spPr>
        <p:txBody>
          <a:bodyPr anchor="t" rtlCol="false" tIns="0" lIns="0" bIns="0" rIns="0">
            <a:spAutoFit/>
          </a:bodyPr>
          <a:lstStyle/>
          <a:p>
            <a:pPr algn="ctr">
              <a:lnSpc>
                <a:spcPts val="2537"/>
              </a:lnSpc>
            </a:pPr>
            <a:r>
              <a:rPr lang="en-US" sz="2699" spc="-86">
                <a:solidFill>
                  <a:srgbClr val="4F4741"/>
                </a:solidFill>
                <a:latin typeface="Courier Prime"/>
                <a:ea typeface="Courier Prime"/>
                <a:cs typeface="Courier Prime"/>
                <a:sym typeface="Courier Prime"/>
              </a:rPr>
              <a:t>Understanding hashtag meaning and context can be challenging, as hashtags may contain slang, abbreviations, or ambiguous meanings.</a:t>
            </a:r>
          </a:p>
        </p:txBody>
      </p:sp>
      <p:sp>
        <p:nvSpPr>
          <p:cNvPr name="TextBox 13" id="13"/>
          <p:cNvSpPr txBox="true"/>
          <p:nvPr/>
        </p:nvSpPr>
        <p:spPr>
          <a:xfrm rot="0">
            <a:off x="9712074" y="3577323"/>
            <a:ext cx="6150328" cy="1908428"/>
          </a:xfrm>
          <a:prstGeom prst="rect">
            <a:avLst/>
          </a:prstGeom>
        </p:spPr>
        <p:txBody>
          <a:bodyPr anchor="t" rtlCol="false" tIns="0" lIns="0" bIns="0" rIns="0">
            <a:spAutoFit/>
          </a:bodyPr>
          <a:lstStyle/>
          <a:p>
            <a:pPr algn="ctr">
              <a:lnSpc>
                <a:spcPts val="2537"/>
              </a:lnSpc>
            </a:pPr>
            <a:r>
              <a:rPr lang="en-US" sz="2699" spc="-86">
                <a:solidFill>
                  <a:srgbClr val="4F4741"/>
                </a:solidFill>
                <a:latin typeface="Courier Prime"/>
                <a:ea typeface="Courier Prime"/>
                <a:cs typeface="Courier Prime"/>
                <a:sym typeface="Courier Prime"/>
              </a:rPr>
              <a:t>Virality can be influenced by many unpredictable factors, such as timing, external events, or platform algorithm changes, making it difficult to predict accurately.</a:t>
            </a:r>
          </a:p>
        </p:txBody>
      </p:sp>
      <p:sp>
        <p:nvSpPr>
          <p:cNvPr name="TextBox 14" id="14"/>
          <p:cNvSpPr txBox="true"/>
          <p:nvPr/>
        </p:nvSpPr>
        <p:spPr>
          <a:xfrm rot="0">
            <a:off x="9712074" y="6498696"/>
            <a:ext cx="6150328" cy="1279778"/>
          </a:xfrm>
          <a:prstGeom prst="rect">
            <a:avLst/>
          </a:prstGeom>
        </p:spPr>
        <p:txBody>
          <a:bodyPr anchor="t" rtlCol="false" tIns="0" lIns="0" bIns="0" rIns="0">
            <a:spAutoFit/>
          </a:bodyPr>
          <a:lstStyle/>
          <a:p>
            <a:pPr algn="ctr">
              <a:lnSpc>
                <a:spcPts val="2537"/>
              </a:lnSpc>
            </a:pPr>
            <a:r>
              <a:rPr lang="en-US" sz="2699" spc="-86">
                <a:solidFill>
                  <a:srgbClr val="4F4741"/>
                </a:solidFill>
                <a:latin typeface="Courier Prime"/>
                <a:ea typeface="Courier Prime"/>
                <a:cs typeface="Courier Prime"/>
                <a:sym typeface="Courier Prime"/>
              </a:rPr>
              <a:t>Users expect quick feedback when optimizing their social media posts, so delays could lead to frustration.</a:t>
            </a:r>
          </a:p>
        </p:txBody>
      </p:sp>
      <p:sp>
        <p:nvSpPr>
          <p:cNvPr name="TextBox 15" id="15"/>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6" id="16"/>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983958" y="2830293"/>
            <a:ext cx="14320083" cy="5685790"/>
          </a:xfrm>
          <a:prstGeom prst="rect">
            <a:avLst/>
          </a:prstGeom>
        </p:spPr>
        <p:txBody>
          <a:bodyPr anchor="t" rtlCol="false" tIns="0" lIns="0" bIns="0" rIns="0">
            <a:spAutoFit/>
          </a:bodyPr>
          <a:lstStyle/>
          <a:p>
            <a:pPr algn="ctr">
              <a:lnSpc>
                <a:spcPts val="5040"/>
              </a:lnSpc>
            </a:pPr>
            <a:r>
              <a:rPr lang="en-US" b="true" sz="3600" spc="-115">
                <a:solidFill>
                  <a:srgbClr val="4F4741"/>
                </a:solidFill>
                <a:latin typeface="Courier Prime Bold"/>
                <a:ea typeface="Courier Prime Bold"/>
                <a:cs typeface="Courier Prime Bold"/>
                <a:sym typeface="Courier Prime Bold"/>
              </a:rPr>
              <a:t>1. Accurate Engagement Prediction</a:t>
            </a:r>
          </a:p>
          <a:p>
            <a:pPr algn="just">
              <a:lnSpc>
                <a:spcPts val="4480"/>
              </a:lnSpc>
            </a:pPr>
          </a:p>
          <a:p>
            <a:pPr algn="just"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Develop a machine learning model for predicting engagement rates of Instagram posts.</a:t>
            </a:r>
          </a:p>
          <a:p>
            <a:pPr algn="just"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Use likes,comments,images and hashtags as input to make predictions.</a:t>
            </a:r>
          </a:p>
          <a:p>
            <a:pPr algn="just"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Help content creators improve their posts to increase likes, comments, and shares.</a:t>
            </a:r>
          </a:p>
          <a:p>
            <a:pPr algn="just"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Provide actionable insights for optimizing post performance.</a:t>
            </a:r>
          </a:p>
        </p:txBody>
      </p:sp>
      <p:grpSp>
        <p:nvGrpSpPr>
          <p:cNvPr name="Group 7" id="7"/>
          <p:cNvGrpSpPr/>
          <p:nvPr/>
        </p:nvGrpSpPr>
        <p:grpSpPr>
          <a:xfrm rot="0">
            <a:off x="5076599" y="1226127"/>
            <a:ext cx="8134802" cy="1824990"/>
            <a:chOff x="0" y="0"/>
            <a:chExt cx="10846403" cy="2433320"/>
          </a:xfrm>
        </p:grpSpPr>
        <p:sp>
          <p:nvSpPr>
            <p:cNvPr name="TextBox 8" id="8"/>
            <p:cNvSpPr txBox="true"/>
            <p:nvPr/>
          </p:nvSpPr>
          <p:spPr>
            <a:xfrm rot="0">
              <a:off x="1388497" y="285750"/>
              <a:ext cx="9457906"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EXPECTED OUTPUT</a:t>
              </a:r>
            </a:p>
          </p:txBody>
        </p:sp>
        <p:sp>
          <p:nvSpPr>
            <p:cNvPr name="Freeform 9" id="9"/>
            <p:cNvSpPr/>
            <p:nvPr/>
          </p:nvSpPr>
          <p:spPr>
            <a:xfrm flipH="false" flipV="false" rot="0">
              <a:off x="0" y="496547"/>
              <a:ext cx="1662598" cy="1440225"/>
            </a:xfrm>
            <a:custGeom>
              <a:avLst/>
              <a:gdLst/>
              <a:ahLst/>
              <a:cxnLst/>
              <a:rect r="r" b="b" t="t" l="l"/>
              <a:pathLst>
                <a:path h="1440225" w="1662598">
                  <a:moveTo>
                    <a:pt x="0" y="0"/>
                  </a:moveTo>
                  <a:lnTo>
                    <a:pt x="1662598" y="0"/>
                  </a:lnTo>
                  <a:lnTo>
                    <a:pt x="1662598" y="1440226"/>
                  </a:lnTo>
                  <a:lnTo>
                    <a:pt x="0" y="1440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0" id="10"/>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1" id="11"/>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00939" y="3157462"/>
            <a:ext cx="14886123" cy="5685790"/>
          </a:xfrm>
          <a:prstGeom prst="rect">
            <a:avLst/>
          </a:prstGeom>
        </p:spPr>
        <p:txBody>
          <a:bodyPr anchor="t" rtlCol="false" tIns="0" lIns="0" bIns="0" rIns="0">
            <a:spAutoFit/>
          </a:bodyPr>
          <a:lstStyle/>
          <a:p>
            <a:pPr algn="ctr">
              <a:lnSpc>
                <a:spcPts val="5040"/>
              </a:lnSpc>
            </a:pPr>
            <a:r>
              <a:rPr lang="en-US" b="true" sz="3600" spc="-115">
                <a:solidFill>
                  <a:srgbClr val="4F4741"/>
                </a:solidFill>
                <a:latin typeface="Courier Prime Bold"/>
                <a:ea typeface="Courier Prime Bold"/>
                <a:cs typeface="Courier Prime Bold"/>
                <a:sym typeface="Courier Prime Bold"/>
              </a:rPr>
              <a:t>2. Effective Image Caption Generation</a:t>
            </a:r>
          </a:p>
          <a:p>
            <a:pPr algn="just">
              <a:lnSpc>
                <a:spcPts val="4480"/>
              </a:lnSpc>
            </a:pPr>
          </a:p>
          <a:p>
            <a:pPr algn="just"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Implement an NLP-based caption generator for Instagram posts.</a:t>
            </a:r>
          </a:p>
          <a:p>
            <a:pPr algn="just"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Create contextually relevant, creative, and engaging captions.</a:t>
            </a:r>
          </a:p>
          <a:p>
            <a:pPr algn="just"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Generate captions based on:</a:t>
            </a:r>
          </a:p>
          <a:p>
            <a:pPr algn="just">
              <a:lnSpc>
                <a:spcPts val="4480"/>
              </a:lnSpc>
            </a:pPr>
            <a:r>
              <a:rPr lang="en-US" sz="3200" spc="-102">
                <a:solidFill>
                  <a:srgbClr val="4F4741"/>
                </a:solidFill>
                <a:latin typeface="Courier Prime"/>
                <a:ea typeface="Courier Prime"/>
                <a:cs typeface="Courier Prime"/>
                <a:sym typeface="Courier Prime"/>
              </a:rPr>
              <a:t>   -Uploaded images.</a:t>
            </a:r>
          </a:p>
          <a:p>
            <a:pPr algn="just">
              <a:lnSpc>
                <a:spcPts val="4480"/>
              </a:lnSpc>
            </a:pPr>
            <a:r>
              <a:rPr lang="en-US" sz="3200" spc="-102">
                <a:solidFill>
                  <a:srgbClr val="4F4741"/>
                </a:solidFill>
                <a:latin typeface="Courier Prime"/>
                <a:ea typeface="Courier Prime"/>
                <a:cs typeface="Courier Prime"/>
                <a:sym typeface="Courier Prime"/>
              </a:rPr>
              <a:t>   -User-provided prompts or text.</a:t>
            </a:r>
          </a:p>
          <a:p>
            <a:pPr algn="just"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Enhance content creation by providing high-quality, tailored captions.</a:t>
            </a:r>
          </a:p>
        </p:txBody>
      </p:sp>
      <p:grpSp>
        <p:nvGrpSpPr>
          <p:cNvPr name="Group 7" id="7"/>
          <p:cNvGrpSpPr/>
          <p:nvPr/>
        </p:nvGrpSpPr>
        <p:grpSpPr>
          <a:xfrm rot="0">
            <a:off x="5076599" y="1226127"/>
            <a:ext cx="8134802" cy="1824990"/>
            <a:chOff x="0" y="0"/>
            <a:chExt cx="10846403" cy="2433320"/>
          </a:xfrm>
        </p:grpSpPr>
        <p:sp>
          <p:nvSpPr>
            <p:cNvPr name="TextBox 8" id="8"/>
            <p:cNvSpPr txBox="true"/>
            <p:nvPr/>
          </p:nvSpPr>
          <p:spPr>
            <a:xfrm rot="0">
              <a:off x="1388497" y="285750"/>
              <a:ext cx="9457906"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EXPECTED OUTPUT</a:t>
              </a:r>
            </a:p>
          </p:txBody>
        </p:sp>
        <p:sp>
          <p:nvSpPr>
            <p:cNvPr name="Freeform 9" id="9"/>
            <p:cNvSpPr/>
            <p:nvPr/>
          </p:nvSpPr>
          <p:spPr>
            <a:xfrm flipH="false" flipV="false" rot="0">
              <a:off x="0" y="496547"/>
              <a:ext cx="1662598" cy="1440225"/>
            </a:xfrm>
            <a:custGeom>
              <a:avLst/>
              <a:gdLst/>
              <a:ahLst/>
              <a:cxnLst/>
              <a:rect r="r" b="b" t="t" l="l"/>
              <a:pathLst>
                <a:path h="1440225" w="1662598">
                  <a:moveTo>
                    <a:pt x="0" y="0"/>
                  </a:moveTo>
                  <a:lnTo>
                    <a:pt x="1662598" y="0"/>
                  </a:lnTo>
                  <a:lnTo>
                    <a:pt x="1662598" y="1440226"/>
                  </a:lnTo>
                  <a:lnTo>
                    <a:pt x="0" y="1440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0" id="10"/>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1" id="11"/>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50469" y="3157462"/>
            <a:ext cx="16242516" cy="5685790"/>
          </a:xfrm>
          <a:prstGeom prst="rect">
            <a:avLst/>
          </a:prstGeom>
        </p:spPr>
        <p:txBody>
          <a:bodyPr anchor="t" rtlCol="false" tIns="0" lIns="0" bIns="0" rIns="0">
            <a:spAutoFit/>
          </a:bodyPr>
          <a:lstStyle/>
          <a:p>
            <a:pPr algn="ctr">
              <a:lnSpc>
                <a:spcPts val="5040"/>
              </a:lnSpc>
            </a:pPr>
            <a:r>
              <a:rPr lang="en-US" b="true" sz="3600" spc="-115">
                <a:solidFill>
                  <a:srgbClr val="4F4741"/>
                </a:solidFill>
                <a:latin typeface="Courier Prime Bold"/>
                <a:ea typeface="Courier Prime Bold"/>
                <a:cs typeface="Courier Prime Bold"/>
                <a:sym typeface="Courier Prime Bold"/>
              </a:rPr>
              <a:t>3. User-Friendly Web Application</a:t>
            </a:r>
          </a:p>
          <a:p>
            <a:pPr algn="just">
              <a:lnSpc>
                <a:spcPts val="4480"/>
              </a:lnSpc>
            </a:pPr>
          </a:p>
          <a:p>
            <a:pPr algn="just"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 Build a fully functional, interactive web application.</a:t>
            </a:r>
          </a:p>
          <a:p>
            <a:pPr algn="just"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 Key features:</a:t>
            </a:r>
          </a:p>
          <a:p>
            <a:pPr algn="just">
              <a:lnSpc>
                <a:spcPts val="4480"/>
              </a:lnSpc>
            </a:pPr>
            <a:r>
              <a:rPr lang="en-US" sz="3200" spc="-102">
                <a:solidFill>
                  <a:srgbClr val="4F4741"/>
                </a:solidFill>
                <a:latin typeface="Courier Prime"/>
                <a:ea typeface="Courier Prime"/>
                <a:cs typeface="Courier Prime"/>
                <a:sym typeface="Courier Prime"/>
              </a:rPr>
              <a:t>     -</a:t>
            </a:r>
            <a:r>
              <a:rPr lang="en-US" sz="3200" spc="-102">
                <a:solidFill>
                  <a:srgbClr val="4F4741"/>
                </a:solidFill>
                <a:latin typeface="Courier Prime"/>
                <a:ea typeface="Courier Prime"/>
                <a:cs typeface="Courier Prime"/>
                <a:sym typeface="Courier Prime"/>
              </a:rPr>
              <a:t>Upload images and input hashtags.</a:t>
            </a:r>
          </a:p>
          <a:p>
            <a:pPr algn="just">
              <a:lnSpc>
                <a:spcPts val="4480"/>
              </a:lnSpc>
            </a:pPr>
            <a:r>
              <a:rPr lang="en-US" sz="3200" spc="-102">
                <a:solidFill>
                  <a:srgbClr val="4F4741"/>
                </a:solidFill>
                <a:latin typeface="Courier Prime"/>
                <a:ea typeface="Courier Prime"/>
                <a:cs typeface="Courier Prime"/>
                <a:sym typeface="Courier Prime"/>
              </a:rPr>
              <a:t>     -Get real-time engagement rate predictions.</a:t>
            </a:r>
          </a:p>
          <a:p>
            <a:pPr algn="just">
              <a:lnSpc>
                <a:spcPts val="4480"/>
              </a:lnSpc>
            </a:pPr>
            <a:r>
              <a:rPr lang="en-US" sz="3200" spc="-102">
                <a:solidFill>
                  <a:srgbClr val="4F4741"/>
                </a:solidFill>
                <a:latin typeface="Courier Prime"/>
                <a:ea typeface="Courier Prime"/>
                <a:cs typeface="Courier Prime"/>
                <a:sym typeface="Courier Prime"/>
              </a:rPr>
              <a:t>     -Generate captions instantly.</a:t>
            </a:r>
          </a:p>
          <a:p>
            <a:pPr algn="just">
              <a:lnSpc>
                <a:spcPts val="4480"/>
              </a:lnSpc>
            </a:pPr>
            <a:r>
              <a:rPr lang="en-US" sz="3200" spc="-102">
                <a:solidFill>
                  <a:srgbClr val="4F4741"/>
                </a:solidFill>
                <a:latin typeface="Courier Prime"/>
                <a:ea typeface="Courier Prime"/>
                <a:cs typeface="Courier Prime"/>
                <a:sym typeface="Courier Prime"/>
              </a:rPr>
              <a:t>     -Ensure a seamless, intuitive, and easy-to-navigate UI.</a:t>
            </a:r>
          </a:p>
          <a:p>
            <a:pPr algn="just" marL="690881" indent="-345440" lvl="1">
              <a:lnSpc>
                <a:spcPts val="4480"/>
              </a:lnSpc>
              <a:buFont typeface="Arial"/>
              <a:buChar char="•"/>
            </a:pPr>
            <a:r>
              <a:rPr lang="en-US" sz="3200" spc="-102">
                <a:solidFill>
                  <a:srgbClr val="4F4741"/>
                </a:solidFill>
                <a:latin typeface="Courier Prime"/>
                <a:ea typeface="Courier Prime"/>
                <a:cs typeface="Courier Prime"/>
                <a:sym typeface="Courier Prime"/>
              </a:rPr>
              <a:t> Enable smooth interaction with the machine learning models and caption generation system.</a:t>
            </a:r>
          </a:p>
        </p:txBody>
      </p:sp>
      <p:grpSp>
        <p:nvGrpSpPr>
          <p:cNvPr name="Group 7" id="7"/>
          <p:cNvGrpSpPr/>
          <p:nvPr/>
        </p:nvGrpSpPr>
        <p:grpSpPr>
          <a:xfrm rot="0">
            <a:off x="5076599" y="1226127"/>
            <a:ext cx="8134802" cy="1824990"/>
            <a:chOff x="0" y="0"/>
            <a:chExt cx="10846403" cy="2433320"/>
          </a:xfrm>
        </p:grpSpPr>
        <p:sp>
          <p:nvSpPr>
            <p:cNvPr name="TextBox 8" id="8"/>
            <p:cNvSpPr txBox="true"/>
            <p:nvPr/>
          </p:nvSpPr>
          <p:spPr>
            <a:xfrm rot="0">
              <a:off x="1388497" y="285750"/>
              <a:ext cx="9457906"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EXPECTED OUTPUT</a:t>
              </a:r>
            </a:p>
          </p:txBody>
        </p:sp>
        <p:sp>
          <p:nvSpPr>
            <p:cNvPr name="Freeform 9" id="9"/>
            <p:cNvSpPr/>
            <p:nvPr/>
          </p:nvSpPr>
          <p:spPr>
            <a:xfrm flipH="false" flipV="false" rot="0">
              <a:off x="0" y="496547"/>
              <a:ext cx="1662598" cy="1440225"/>
            </a:xfrm>
            <a:custGeom>
              <a:avLst/>
              <a:gdLst/>
              <a:ahLst/>
              <a:cxnLst/>
              <a:rect r="r" b="b" t="t" l="l"/>
              <a:pathLst>
                <a:path h="1440225" w="1662598">
                  <a:moveTo>
                    <a:pt x="0" y="0"/>
                  </a:moveTo>
                  <a:lnTo>
                    <a:pt x="1662598" y="0"/>
                  </a:lnTo>
                  <a:lnTo>
                    <a:pt x="1662598" y="1440226"/>
                  </a:lnTo>
                  <a:lnTo>
                    <a:pt x="0" y="1440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0" id="10"/>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1" id="11"/>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9314199" y="-1351657"/>
            <a:ext cx="48008" cy="14888254"/>
            <a:chOff x="0" y="0"/>
            <a:chExt cx="12644" cy="3921186"/>
          </a:xfrm>
        </p:grpSpPr>
        <p:sp>
          <p:nvSpPr>
            <p:cNvPr name="Freeform 7" id="7"/>
            <p:cNvSpPr/>
            <p:nvPr/>
          </p:nvSpPr>
          <p:spPr>
            <a:xfrm flipH="false" flipV="false" rot="0">
              <a:off x="0" y="0"/>
              <a:ext cx="12644" cy="3921186"/>
            </a:xfrm>
            <a:custGeom>
              <a:avLst/>
              <a:gdLst/>
              <a:ahLst/>
              <a:cxnLst/>
              <a:rect r="r" b="b" t="t" l="l"/>
              <a:pathLst>
                <a:path h="3921186" w="12644">
                  <a:moveTo>
                    <a:pt x="0" y="0"/>
                  </a:moveTo>
                  <a:lnTo>
                    <a:pt x="12644" y="0"/>
                  </a:lnTo>
                  <a:lnTo>
                    <a:pt x="12644" y="3921186"/>
                  </a:lnTo>
                  <a:lnTo>
                    <a:pt x="0" y="3921186"/>
                  </a:lnTo>
                  <a:close/>
                </a:path>
              </a:pathLst>
            </a:custGeom>
            <a:solidFill>
              <a:srgbClr val="4F4741"/>
            </a:solidFill>
          </p:spPr>
        </p:sp>
        <p:sp>
          <p:nvSpPr>
            <p:cNvPr name="TextBox 8" id="8"/>
            <p:cNvSpPr txBox="true"/>
            <p:nvPr/>
          </p:nvSpPr>
          <p:spPr>
            <a:xfrm>
              <a:off x="0" y="-47625"/>
              <a:ext cx="12644" cy="3968811"/>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640465" y="6535734"/>
            <a:ext cx="6227886" cy="2020542"/>
          </a:xfrm>
          <a:prstGeom prst="rect">
            <a:avLst/>
          </a:prstGeom>
        </p:spPr>
        <p:txBody>
          <a:bodyPr anchor="t" rtlCol="false" tIns="0" lIns="0" bIns="0" rIns="0">
            <a:spAutoFit/>
          </a:bodyPr>
          <a:lstStyle/>
          <a:p>
            <a:pPr algn="just">
              <a:lnSpc>
                <a:spcPts val="1965"/>
              </a:lnSpc>
            </a:pPr>
            <a:r>
              <a:rPr lang="en-US" b="true" sz="3448" spc="-110">
                <a:solidFill>
                  <a:srgbClr val="4F4741"/>
                </a:solidFill>
                <a:latin typeface="Courier Prime Bold"/>
                <a:ea typeface="Courier Prime Bold"/>
                <a:cs typeface="Courier Prime Bold"/>
                <a:sym typeface="Courier Prime Bold"/>
              </a:rPr>
              <a:t>CERIN SAJI</a:t>
            </a:r>
          </a:p>
          <a:p>
            <a:pPr algn="just">
              <a:lnSpc>
                <a:spcPts val="1509"/>
              </a:lnSpc>
            </a:pPr>
          </a:p>
          <a:p>
            <a:pPr algn="l">
              <a:lnSpc>
                <a:spcPts val="3231"/>
              </a:lnSpc>
            </a:pPr>
            <a:r>
              <a:rPr lang="en-US" sz="2648" spc="-84">
                <a:solidFill>
                  <a:srgbClr val="4F4741"/>
                </a:solidFill>
                <a:latin typeface="Courier Prime"/>
                <a:ea typeface="Courier Prime"/>
                <a:cs typeface="Courier Prime"/>
                <a:sym typeface="Courier Prime"/>
              </a:rPr>
              <a:t>Hashtag Recommendation using ViT Classifier and LXMERT4Hashtag on HARRISON, Landing page UI, Front-end + Backend integration </a:t>
            </a:r>
          </a:p>
        </p:txBody>
      </p:sp>
      <p:sp>
        <p:nvSpPr>
          <p:cNvPr name="TextBox 10" id="10"/>
          <p:cNvSpPr txBox="true"/>
          <p:nvPr/>
        </p:nvSpPr>
        <p:spPr>
          <a:xfrm rot="0">
            <a:off x="1894076" y="6948126"/>
            <a:ext cx="506858" cy="902530"/>
          </a:xfrm>
          <a:prstGeom prst="rect">
            <a:avLst/>
          </a:prstGeom>
        </p:spPr>
        <p:txBody>
          <a:bodyPr anchor="t" rtlCol="false" tIns="0" lIns="0" bIns="0" rIns="0">
            <a:spAutoFit/>
          </a:bodyPr>
          <a:lstStyle/>
          <a:p>
            <a:pPr algn="l">
              <a:lnSpc>
                <a:spcPts val="6583"/>
              </a:lnSpc>
            </a:pPr>
            <a:r>
              <a:rPr lang="en-US" b="true" sz="7003" spc="-224">
                <a:solidFill>
                  <a:srgbClr val="4F4741"/>
                </a:solidFill>
                <a:latin typeface="Courier Prime Bold"/>
                <a:ea typeface="Courier Prime Bold"/>
                <a:cs typeface="Courier Prime Bold"/>
                <a:sym typeface="Courier Prime Bold"/>
              </a:rPr>
              <a:t>3</a:t>
            </a:r>
          </a:p>
        </p:txBody>
      </p:sp>
      <p:grpSp>
        <p:nvGrpSpPr>
          <p:cNvPr name="Group 11" id="11"/>
          <p:cNvGrpSpPr/>
          <p:nvPr/>
        </p:nvGrpSpPr>
        <p:grpSpPr>
          <a:xfrm rot="0">
            <a:off x="9107882" y="3619647"/>
            <a:ext cx="72235" cy="4945646"/>
            <a:chOff x="0" y="0"/>
            <a:chExt cx="19025" cy="1302557"/>
          </a:xfrm>
        </p:grpSpPr>
        <p:sp>
          <p:nvSpPr>
            <p:cNvPr name="Freeform 12" id="12"/>
            <p:cNvSpPr/>
            <p:nvPr/>
          </p:nvSpPr>
          <p:spPr>
            <a:xfrm flipH="false" flipV="false" rot="0">
              <a:off x="0" y="0"/>
              <a:ext cx="19025" cy="1302557"/>
            </a:xfrm>
            <a:custGeom>
              <a:avLst/>
              <a:gdLst/>
              <a:ahLst/>
              <a:cxnLst/>
              <a:rect r="r" b="b" t="t" l="l"/>
              <a:pathLst>
                <a:path h="1302557" w="19025">
                  <a:moveTo>
                    <a:pt x="0" y="0"/>
                  </a:moveTo>
                  <a:lnTo>
                    <a:pt x="19025" y="0"/>
                  </a:lnTo>
                  <a:lnTo>
                    <a:pt x="19025" y="1302557"/>
                  </a:lnTo>
                  <a:lnTo>
                    <a:pt x="0" y="1302557"/>
                  </a:lnTo>
                  <a:close/>
                </a:path>
              </a:pathLst>
            </a:custGeom>
            <a:solidFill>
              <a:srgbClr val="4F4741"/>
            </a:solidFill>
          </p:spPr>
        </p:sp>
        <p:sp>
          <p:nvSpPr>
            <p:cNvPr name="TextBox 13" id="13"/>
            <p:cNvSpPr txBox="true"/>
            <p:nvPr/>
          </p:nvSpPr>
          <p:spPr>
            <a:xfrm>
              <a:off x="0" y="-47625"/>
              <a:ext cx="19025" cy="135018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5025970" y="1486497"/>
            <a:ext cx="1456875" cy="1456875"/>
          </a:xfrm>
          <a:custGeom>
            <a:avLst/>
            <a:gdLst/>
            <a:ahLst/>
            <a:cxnLst/>
            <a:rect r="r" b="b" t="t" l="l"/>
            <a:pathLst>
              <a:path h="1456875" w="1456875">
                <a:moveTo>
                  <a:pt x="0" y="0"/>
                </a:moveTo>
                <a:lnTo>
                  <a:pt x="1456875" y="0"/>
                </a:lnTo>
                <a:lnTo>
                  <a:pt x="1456875" y="1456875"/>
                </a:lnTo>
                <a:lnTo>
                  <a:pt x="0" y="14568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4872445" y="1728005"/>
            <a:ext cx="9199313" cy="1192933"/>
          </a:xfrm>
          <a:prstGeom prst="rect">
            <a:avLst/>
          </a:prstGeom>
        </p:spPr>
        <p:txBody>
          <a:bodyPr anchor="t" rtlCol="false" tIns="0" lIns="0" bIns="0" rIns="0">
            <a:spAutoFit/>
          </a:bodyPr>
          <a:lstStyle/>
          <a:p>
            <a:pPr algn="ctr">
              <a:lnSpc>
                <a:spcPts val="8742"/>
              </a:lnSpc>
            </a:pPr>
            <a:r>
              <a:rPr lang="en-US" b="true" sz="9300" spc="-297">
                <a:solidFill>
                  <a:srgbClr val="4F4741"/>
                </a:solidFill>
                <a:latin typeface="TT Bluescreens Bold"/>
                <a:ea typeface="TT Bluescreens Bold"/>
                <a:cs typeface="TT Bluescreens Bold"/>
                <a:sym typeface="TT Bluescreens Bold"/>
              </a:rPr>
              <a:t>WORK BREAKDOWN </a:t>
            </a:r>
          </a:p>
        </p:txBody>
      </p:sp>
      <p:grpSp>
        <p:nvGrpSpPr>
          <p:cNvPr name="Group 16" id="16"/>
          <p:cNvGrpSpPr/>
          <p:nvPr/>
        </p:nvGrpSpPr>
        <p:grpSpPr>
          <a:xfrm rot="0">
            <a:off x="1894076" y="3923952"/>
            <a:ext cx="5494706" cy="1659636"/>
            <a:chOff x="0" y="0"/>
            <a:chExt cx="7326275" cy="2212848"/>
          </a:xfrm>
        </p:grpSpPr>
        <p:sp>
          <p:nvSpPr>
            <p:cNvPr name="TextBox 17" id="17"/>
            <p:cNvSpPr txBox="true"/>
            <p:nvPr/>
          </p:nvSpPr>
          <p:spPr>
            <a:xfrm rot="0">
              <a:off x="1282631" y="209550"/>
              <a:ext cx="6043645" cy="2003298"/>
            </a:xfrm>
            <a:prstGeom prst="rect">
              <a:avLst/>
            </a:prstGeom>
          </p:spPr>
          <p:txBody>
            <a:bodyPr anchor="t" rtlCol="false" tIns="0" lIns="0" bIns="0" rIns="0">
              <a:spAutoFit/>
            </a:bodyPr>
            <a:lstStyle/>
            <a:p>
              <a:pPr algn="just">
                <a:lnSpc>
                  <a:spcPts val="2052"/>
                </a:lnSpc>
              </a:pPr>
              <a:r>
                <a:rPr lang="en-US" b="true" sz="3600" spc="-115">
                  <a:solidFill>
                    <a:srgbClr val="4F4741"/>
                  </a:solidFill>
                  <a:latin typeface="Courier Prime Bold"/>
                  <a:ea typeface="Courier Prime Bold"/>
                  <a:cs typeface="Courier Prime Bold"/>
                  <a:sym typeface="Courier Prime Bold"/>
                </a:rPr>
                <a:t>ANN JACOB</a:t>
              </a:r>
            </a:p>
            <a:p>
              <a:pPr algn="just">
                <a:lnSpc>
                  <a:spcPts val="2052"/>
                </a:lnSpc>
              </a:pPr>
            </a:p>
            <a:p>
              <a:pPr algn="just">
                <a:lnSpc>
                  <a:spcPts val="3852"/>
                </a:lnSpc>
              </a:pPr>
              <a:r>
                <a:rPr lang="en-US" sz="3600" spc="-115">
                  <a:solidFill>
                    <a:srgbClr val="4F4741"/>
                  </a:solidFill>
                  <a:latin typeface="Courier Prime"/>
                  <a:ea typeface="Courier Prime"/>
                  <a:cs typeface="Courier Prime"/>
                  <a:sym typeface="Courier Prime"/>
                </a:rPr>
                <a:t>Caption Generation Module</a:t>
              </a:r>
            </a:p>
          </p:txBody>
        </p:sp>
        <p:sp>
          <p:nvSpPr>
            <p:cNvPr name="TextBox 18" id="18"/>
            <p:cNvSpPr txBox="true"/>
            <p:nvPr/>
          </p:nvSpPr>
          <p:spPr>
            <a:xfrm rot="0">
              <a:off x="0" y="584919"/>
              <a:ext cx="741678" cy="1376627"/>
            </a:xfrm>
            <a:prstGeom prst="rect">
              <a:avLst/>
            </a:prstGeom>
          </p:spPr>
          <p:txBody>
            <a:bodyPr anchor="t" rtlCol="false" tIns="0" lIns="0" bIns="0" rIns="0">
              <a:spAutoFit/>
            </a:bodyPr>
            <a:lstStyle/>
            <a:p>
              <a:pPr algn="l">
                <a:lnSpc>
                  <a:spcPts val="7225"/>
                </a:lnSpc>
              </a:pPr>
              <a:r>
                <a:rPr lang="en-US" b="true" sz="7686" spc="-245">
                  <a:solidFill>
                    <a:srgbClr val="4F4741"/>
                  </a:solidFill>
                  <a:latin typeface="Courier Prime Bold"/>
                  <a:ea typeface="Courier Prime Bold"/>
                  <a:cs typeface="Courier Prime Bold"/>
                  <a:sym typeface="Courier Prime Bold"/>
                </a:rPr>
                <a:t>1</a:t>
              </a:r>
            </a:p>
          </p:txBody>
        </p:sp>
      </p:grpSp>
      <p:grpSp>
        <p:nvGrpSpPr>
          <p:cNvPr name="Group 19" id="19"/>
          <p:cNvGrpSpPr/>
          <p:nvPr/>
        </p:nvGrpSpPr>
        <p:grpSpPr>
          <a:xfrm rot="0">
            <a:off x="9593058" y="3796285"/>
            <a:ext cx="6431191" cy="1914970"/>
            <a:chOff x="0" y="0"/>
            <a:chExt cx="8574921" cy="2553293"/>
          </a:xfrm>
        </p:grpSpPr>
        <p:sp>
          <p:nvSpPr>
            <p:cNvPr name="TextBox 20" id="20"/>
            <p:cNvSpPr txBox="true"/>
            <p:nvPr/>
          </p:nvSpPr>
          <p:spPr>
            <a:xfrm rot="0">
              <a:off x="1501234" y="133350"/>
              <a:ext cx="7073687" cy="2419943"/>
            </a:xfrm>
            <a:prstGeom prst="rect">
              <a:avLst/>
            </a:prstGeom>
          </p:spPr>
          <p:txBody>
            <a:bodyPr anchor="t" rtlCol="false" tIns="0" lIns="0" bIns="0" rIns="0">
              <a:spAutoFit/>
            </a:bodyPr>
            <a:lstStyle/>
            <a:p>
              <a:pPr algn="just">
                <a:lnSpc>
                  <a:spcPts val="2880"/>
                </a:lnSpc>
              </a:pPr>
              <a:r>
                <a:rPr lang="en-US" b="true" sz="3600" spc="-115">
                  <a:solidFill>
                    <a:srgbClr val="4F4741"/>
                  </a:solidFill>
                  <a:latin typeface="Courier Prime Bold"/>
                  <a:ea typeface="Courier Prime Bold"/>
                  <a:cs typeface="Courier Prime Bold"/>
                  <a:sym typeface="Courier Prime Bold"/>
                </a:rPr>
                <a:t>BILNA BIJOY</a:t>
              </a:r>
            </a:p>
            <a:p>
              <a:pPr algn="just">
                <a:lnSpc>
                  <a:spcPts val="2880"/>
                </a:lnSpc>
              </a:pPr>
            </a:p>
            <a:p>
              <a:pPr algn="just">
                <a:lnSpc>
                  <a:spcPts val="2813"/>
                </a:lnSpc>
              </a:pPr>
              <a:r>
                <a:rPr lang="en-US" sz="2900" spc="-92">
                  <a:solidFill>
                    <a:srgbClr val="4F4741"/>
                  </a:solidFill>
                  <a:latin typeface="Courier Prime"/>
                  <a:ea typeface="Courier Prime"/>
                  <a:cs typeface="Courier Prime"/>
                  <a:sym typeface="Courier Prime"/>
                </a:rPr>
                <a:t>Object Detection module, ER prediction module (SVR, XG Boost) </a:t>
              </a:r>
            </a:p>
          </p:txBody>
        </p:sp>
        <p:sp>
          <p:nvSpPr>
            <p:cNvPr name="TextBox 21" id="21"/>
            <p:cNvSpPr txBox="true"/>
            <p:nvPr/>
          </p:nvSpPr>
          <p:spPr>
            <a:xfrm rot="0">
              <a:off x="0" y="457717"/>
              <a:ext cx="868085" cy="1376627"/>
            </a:xfrm>
            <a:prstGeom prst="rect">
              <a:avLst/>
            </a:prstGeom>
          </p:spPr>
          <p:txBody>
            <a:bodyPr anchor="t" rtlCol="false" tIns="0" lIns="0" bIns="0" rIns="0">
              <a:spAutoFit/>
            </a:bodyPr>
            <a:lstStyle/>
            <a:p>
              <a:pPr algn="l">
                <a:lnSpc>
                  <a:spcPts val="7225"/>
                </a:lnSpc>
              </a:pPr>
              <a:r>
                <a:rPr lang="en-US" b="true" sz="7686" spc="-245">
                  <a:solidFill>
                    <a:srgbClr val="4F4741"/>
                  </a:solidFill>
                  <a:latin typeface="Courier Prime Bold"/>
                  <a:ea typeface="Courier Prime Bold"/>
                  <a:cs typeface="Courier Prime Bold"/>
                  <a:sym typeface="Courier Prime Bold"/>
                </a:rPr>
                <a:t>2</a:t>
              </a:r>
            </a:p>
          </p:txBody>
        </p:sp>
      </p:grpSp>
      <p:grpSp>
        <p:nvGrpSpPr>
          <p:cNvPr name="Group 22" id="22"/>
          <p:cNvGrpSpPr/>
          <p:nvPr/>
        </p:nvGrpSpPr>
        <p:grpSpPr>
          <a:xfrm rot="0">
            <a:off x="9593058" y="6302211"/>
            <a:ext cx="7345122" cy="2527300"/>
            <a:chOff x="0" y="0"/>
            <a:chExt cx="9793496" cy="3369733"/>
          </a:xfrm>
        </p:grpSpPr>
        <p:sp>
          <p:nvSpPr>
            <p:cNvPr name="TextBox 23" id="23"/>
            <p:cNvSpPr txBox="true"/>
            <p:nvPr/>
          </p:nvSpPr>
          <p:spPr>
            <a:xfrm rot="0">
              <a:off x="1363172" y="209550"/>
              <a:ext cx="8430324" cy="3160183"/>
            </a:xfrm>
            <a:prstGeom prst="rect">
              <a:avLst/>
            </a:prstGeom>
          </p:spPr>
          <p:txBody>
            <a:bodyPr anchor="t" rtlCol="false" tIns="0" lIns="0" bIns="0" rIns="0">
              <a:spAutoFit/>
            </a:bodyPr>
            <a:lstStyle/>
            <a:p>
              <a:pPr algn="just">
                <a:lnSpc>
                  <a:spcPts val="2052"/>
                </a:lnSpc>
              </a:pPr>
              <a:r>
                <a:rPr lang="en-US" b="true" sz="3600" spc="-115">
                  <a:solidFill>
                    <a:srgbClr val="4F4741"/>
                  </a:solidFill>
                  <a:latin typeface="Courier Prime Bold"/>
                  <a:ea typeface="Courier Prime Bold"/>
                  <a:cs typeface="Courier Prime Bold"/>
                  <a:sym typeface="Courier Prime Bold"/>
                </a:rPr>
                <a:t>ARON JUDE MAXWEL</a:t>
              </a:r>
            </a:p>
            <a:p>
              <a:pPr algn="just">
                <a:lnSpc>
                  <a:spcPts val="2052"/>
                </a:lnSpc>
              </a:pPr>
            </a:p>
            <a:p>
              <a:pPr algn="just">
                <a:lnSpc>
                  <a:spcPts val="2938"/>
                </a:lnSpc>
              </a:pPr>
              <a:r>
                <a:rPr lang="en-US" sz="2600" spc="-83">
                  <a:solidFill>
                    <a:srgbClr val="4F4741"/>
                  </a:solidFill>
                  <a:latin typeface="Courier Prime"/>
                  <a:ea typeface="Courier Prime"/>
                  <a:cs typeface="Courier Prime"/>
                  <a:sym typeface="Courier Prime"/>
                </a:rPr>
                <a:t>Web scraping images from Instagram for dataset, ER prediction module (Random forest, Linear regression), UI - Login page, signup page, main page</a:t>
              </a:r>
            </a:p>
          </p:txBody>
        </p:sp>
        <p:sp>
          <p:nvSpPr>
            <p:cNvPr name="TextBox 24" id="24"/>
            <p:cNvSpPr txBox="true"/>
            <p:nvPr/>
          </p:nvSpPr>
          <p:spPr>
            <a:xfrm rot="0">
              <a:off x="0" y="910387"/>
              <a:ext cx="788251" cy="1376627"/>
            </a:xfrm>
            <a:prstGeom prst="rect">
              <a:avLst/>
            </a:prstGeom>
          </p:spPr>
          <p:txBody>
            <a:bodyPr anchor="t" rtlCol="false" tIns="0" lIns="0" bIns="0" rIns="0">
              <a:spAutoFit/>
            </a:bodyPr>
            <a:lstStyle/>
            <a:p>
              <a:pPr algn="l">
                <a:lnSpc>
                  <a:spcPts val="7225"/>
                </a:lnSpc>
              </a:pPr>
              <a:r>
                <a:rPr lang="en-US" b="true" sz="7686" spc="-245">
                  <a:solidFill>
                    <a:srgbClr val="4F4741"/>
                  </a:solidFill>
                  <a:latin typeface="Courier Prime Bold"/>
                  <a:ea typeface="Courier Prime Bold"/>
                  <a:cs typeface="Courier Prime Bold"/>
                  <a:sym typeface="Courier Prime Bold"/>
                </a:rPr>
                <a:t>4</a:t>
              </a:r>
            </a:p>
          </p:txBody>
        </p:sp>
      </p:grpSp>
      <p:sp>
        <p:nvSpPr>
          <p:cNvPr name="TextBox 25" id="25"/>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26" id="26"/>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97449" y="3719378"/>
            <a:ext cx="14531202" cy="3711399"/>
          </a:xfrm>
          <a:prstGeom prst="rect">
            <a:avLst/>
          </a:prstGeom>
        </p:spPr>
        <p:txBody>
          <a:bodyPr anchor="t" rtlCol="false" tIns="0" lIns="0" bIns="0" rIns="0">
            <a:spAutoFit/>
          </a:bodyPr>
          <a:lstStyle/>
          <a:p>
            <a:pPr algn="just">
              <a:lnSpc>
                <a:spcPts val="4909"/>
              </a:lnSpc>
              <a:spcBef>
                <a:spcPct val="0"/>
              </a:spcBef>
            </a:pPr>
            <a:r>
              <a:rPr lang="en-US" sz="3506" spc="-112">
                <a:solidFill>
                  <a:srgbClr val="4F4741"/>
                </a:solidFill>
                <a:latin typeface="Courier Prime"/>
                <a:ea typeface="Courier Prime"/>
                <a:cs typeface="Courier Prime"/>
                <a:sym typeface="Courier Prime"/>
              </a:rPr>
              <a:t>New and emerging content creators find it difficult to increase or predict the engagement rates of their posts as the creator space is highly saturated in the current age. They are also challenged when it comes to finding trending hashtags and captions that complement their posts well.</a:t>
            </a:r>
          </a:p>
        </p:txBody>
      </p:sp>
      <p:grpSp>
        <p:nvGrpSpPr>
          <p:cNvPr name="Group 7" id="7"/>
          <p:cNvGrpSpPr/>
          <p:nvPr/>
        </p:nvGrpSpPr>
        <p:grpSpPr>
          <a:xfrm rot="0">
            <a:off x="4077162" y="1519888"/>
            <a:ext cx="10133675" cy="1824990"/>
            <a:chOff x="0" y="0"/>
            <a:chExt cx="13511567" cy="2433320"/>
          </a:xfrm>
        </p:grpSpPr>
        <p:sp>
          <p:nvSpPr>
            <p:cNvPr name="Freeform 8" id="8"/>
            <p:cNvSpPr/>
            <p:nvPr/>
          </p:nvSpPr>
          <p:spPr>
            <a:xfrm flipH="false" flipV="false" rot="0">
              <a:off x="0" y="234915"/>
              <a:ext cx="2037343" cy="1963490"/>
            </a:xfrm>
            <a:custGeom>
              <a:avLst/>
              <a:gdLst/>
              <a:ahLst/>
              <a:cxnLst/>
              <a:rect r="r" b="b" t="t" l="l"/>
              <a:pathLst>
                <a:path h="1963490" w="2037343">
                  <a:moveTo>
                    <a:pt x="0" y="0"/>
                  </a:moveTo>
                  <a:lnTo>
                    <a:pt x="2037343" y="0"/>
                  </a:lnTo>
                  <a:lnTo>
                    <a:pt x="2037343" y="1963490"/>
                  </a:lnTo>
                  <a:lnTo>
                    <a:pt x="0" y="19634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821497" y="285750"/>
              <a:ext cx="12690071"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PROBLEM DEFINTION</a:t>
              </a:r>
            </a:p>
          </p:txBody>
        </p:sp>
      </p:grpSp>
      <p:sp>
        <p:nvSpPr>
          <p:cNvPr name="TextBox 10" id="10"/>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1" id="11"/>
          <p:cNvSpPr txBox="true"/>
          <p:nvPr/>
        </p:nvSpPr>
        <p:spPr>
          <a:xfrm rot="0">
            <a:off x="17026890" y="9412751"/>
            <a:ext cx="212050"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895392" y="1325173"/>
            <a:ext cx="8497215" cy="1789337"/>
            <a:chOff x="0" y="0"/>
            <a:chExt cx="11329620" cy="2385783"/>
          </a:xfrm>
        </p:grpSpPr>
        <p:sp>
          <p:nvSpPr>
            <p:cNvPr name="TextBox 7" id="7"/>
            <p:cNvSpPr txBox="true"/>
            <p:nvPr/>
          </p:nvSpPr>
          <p:spPr>
            <a:xfrm rot="0">
              <a:off x="1630117" y="285750"/>
              <a:ext cx="9699503" cy="2100033"/>
            </a:xfrm>
            <a:prstGeom prst="rect">
              <a:avLst/>
            </a:prstGeom>
          </p:spPr>
          <p:txBody>
            <a:bodyPr anchor="t" rtlCol="false" tIns="0" lIns="0" bIns="0" rIns="0">
              <a:spAutoFit/>
            </a:bodyPr>
            <a:lstStyle/>
            <a:p>
              <a:pPr algn="ctr">
                <a:lnSpc>
                  <a:spcPts val="11059"/>
                </a:lnSpc>
              </a:pPr>
              <a:r>
                <a:rPr lang="en-US" b="true" sz="11765" spc="-376">
                  <a:solidFill>
                    <a:srgbClr val="4F4741"/>
                  </a:solidFill>
                  <a:latin typeface="TT Bluescreens Bold"/>
                  <a:ea typeface="TT Bluescreens Bold"/>
                  <a:cs typeface="TT Bluescreens Bold"/>
                  <a:sym typeface="TT Bluescreens Bold"/>
                </a:rPr>
                <a:t>PAPER SUBMISSION</a:t>
              </a:r>
            </a:p>
          </p:txBody>
        </p:sp>
        <p:sp>
          <p:nvSpPr>
            <p:cNvPr name="Freeform 8" id="8"/>
            <p:cNvSpPr/>
            <p:nvPr/>
          </p:nvSpPr>
          <p:spPr>
            <a:xfrm flipH="false" flipV="false" rot="0">
              <a:off x="0" y="486847"/>
              <a:ext cx="1630117" cy="1412089"/>
            </a:xfrm>
            <a:custGeom>
              <a:avLst/>
              <a:gdLst/>
              <a:ahLst/>
              <a:cxnLst/>
              <a:rect r="r" b="b" t="t" l="l"/>
              <a:pathLst>
                <a:path h="1412089" w="1630117">
                  <a:moveTo>
                    <a:pt x="0" y="0"/>
                  </a:moveTo>
                  <a:lnTo>
                    <a:pt x="1630117" y="0"/>
                  </a:lnTo>
                  <a:lnTo>
                    <a:pt x="1630117" y="1412089"/>
                  </a:lnTo>
                  <a:lnTo>
                    <a:pt x="0" y="14120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9" id="9"/>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0" id="10"/>
          <p:cNvSpPr txBox="true"/>
          <p:nvPr/>
        </p:nvSpPr>
        <p:spPr>
          <a:xfrm rot="0">
            <a:off x="1827287" y="3383203"/>
            <a:ext cx="14633427" cy="5249546"/>
          </a:xfrm>
          <a:prstGeom prst="rect">
            <a:avLst/>
          </a:prstGeom>
        </p:spPr>
        <p:txBody>
          <a:bodyPr anchor="t" rtlCol="false" tIns="0" lIns="0" bIns="0" rIns="0">
            <a:spAutoFit/>
          </a:bodyPr>
          <a:lstStyle/>
          <a:p>
            <a:pPr algn="l" marL="798820" indent="-399410" lvl="1">
              <a:lnSpc>
                <a:spcPts val="5179"/>
              </a:lnSpc>
              <a:spcBef>
                <a:spcPct val="0"/>
              </a:spcBef>
              <a:buFont typeface="Arial"/>
              <a:buChar char="•"/>
            </a:pPr>
            <a:r>
              <a:rPr lang="en-US" sz="3699" spc="-118">
                <a:solidFill>
                  <a:srgbClr val="4F4741"/>
                </a:solidFill>
                <a:latin typeface="Courier Prime"/>
                <a:ea typeface="Courier Prime"/>
                <a:cs typeface="Courier Prime"/>
                <a:sym typeface="Courier Prime"/>
              </a:rPr>
              <a:t>S</a:t>
            </a:r>
            <a:r>
              <a:rPr lang="en-US" sz="3699" spc="-118">
                <a:solidFill>
                  <a:srgbClr val="4F4741"/>
                </a:solidFill>
                <a:latin typeface="Courier Prime"/>
                <a:ea typeface="Courier Prime"/>
                <a:cs typeface="Courier Prime"/>
                <a:sym typeface="Courier Prime"/>
              </a:rPr>
              <a:t>ubmitted paper to ASAR - International Conference on Advanced Research in Computer Science and Information Technology (ICARCSIT), </a:t>
            </a:r>
            <a:r>
              <a:rPr lang="en-US" sz="3699" spc="-118">
                <a:solidFill>
                  <a:srgbClr val="4F4741"/>
                </a:solidFill>
                <a:latin typeface="Courier Prime"/>
                <a:ea typeface="Courier Prime"/>
                <a:cs typeface="Courier Prime"/>
                <a:sym typeface="Courier Prime"/>
              </a:rPr>
              <a:t>New Delhi, India, April 15th, 2025</a:t>
            </a:r>
          </a:p>
          <a:p>
            <a:pPr algn="l" marL="798820" indent="-399410" lvl="1">
              <a:lnSpc>
                <a:spcPts val="5179"/>
              </a:lnSpc>
              <a:buFont typeface="Arial"/>
              <a:buChar char="•"/>
            </a:pPr>
            <a:r>
              <a:rPr lang="en-US" sz="3699" spc="-118">
                <a:solidFill>
                  <a:srgbClr val="4F4741"/>
                </a:solidFill>
                <a:latin typeface="Courier Prime"/>
                <a:ea typeface="Courier Prime"/>
                <a:cs typeface="Courier Prime"/>
                <a:sym typeface="Courier Prime"/>
              </a:rPr>
              <a:t>4th 2025 IEEE World Conference on Applied Intelligence and Computing: Submission (726) has been created.</a:t>
            </a:r>
          </a:p>
          <a:p>
            <a:pPr algn="ctr">
              <a:lnSpc>
                <a:spcPts val="5179"/>
              </a:lnSpc>
              <a:spcBef>
                <a:spcPct val="0"/>
              </a:spcBef>
            </a:pPr>
          </a:p>
        </p:txBody>
      </p:sp>
      <p:sp>
        <p:nvSpPr>
          <p:cNvPr name="TextBox 11" id="11"/>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309202" y="4534581"/>
            <a:ext cx="3528690" cy="1503587"/>
          </a:xfrm>
          <a:prstGeom prst="rect">
            <a:avLst/>
          </a:prstGeom>
        </p:spPr>
        <p:txBody>
          <a:bodyPr anchor="t" rtlCol="false" tIns="0" lIns="0" bIns="0" rIns="0">
            <a:spAutoFit/>
          </a:bodyPr>
          <a:lstStyle/>
          <a:p>
            <a:pPr algn="ctr">
              <a:lnSpc>
                <a:spcPts val="11059"/>
              </a:lnSpc>
            </a:pPr>
            <a:r>
              <a:rPr lang="en-US" b="true" sz="11765" spc="-376">
                <a:solidFill>
                  <a:srgbClr val="4F4741"/>
                </a:solidFill>
                <a:latin typeface="TT Bluescreens Bold"/>
                <a:ea typeface="TT Bluescreens Bold"/>
                <a:cs typeface="TT Bluescreens Bold"/>
                <a:sym typeface="TT Bluescreens Bold"/>
              </a:rPr>
              <a:t>OUTPUTS</a:t>
            </a:r>
          </a:p>
        </p:txBody>
      </p:sp>
      <p:sp>
        <p:nvSpPr>
          <p:cNvPr name="Freeform 7" id="7"/>
          <p:cNvSpPr/>
          <p:nvPr/>
        </p:nvSpPr>
        <p:spPr>
          <a:xfrm flipH="false" flipV="false" rot="0">
            <a:off x="7086614" y="4613967"/>
            <a:ext cx="1222588" cy="1059067"/>
          </a:xfrm>
          <a:custGeom>
            <a:avLst/>
            <a:gdLst/>
            <a:ahLst/>
            <a:cxnLst/>
            <a:rect r="r" b="b" t="t" l="l"/>
            <a:pathLst>
              <a:path h="1059067" w="1222588">
                <a:moveTo>
                  <a:pt x="0" y="0"/>
                </a:moveTo>
                <a:lnTo>
                  <a:pt x="1222588" y="0"/>
                </a:lnTo>
                <a:lnTo>
                  <a:pt x="1222588" y="1059066"/>
                </a:lnTo>
                <a:lnTo>
                  <a:pt x="0" y="1059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9" id="9"/>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396642" y="17492"/>
            <a:ext cx="8177014" cy="8555858"/>
          </a:xfrm>
          <a:custGeom>
            <a:avLst/>
            <a:gdLst/>
            <a:ahLst/>
            <a:cxnLst/>
            <a:rect r="r" b="b" t="t" l="l"/>
            <a:pathLst>
              <a:path h="8555858" w="8177014">
                <a:moveTo>
                  <a:pt x="0" y="0"/>
                </a:moveTo>
                <a:lnTo>
                  <a:pt x="8177015" y="0"/>
                </a:lnTo>
                <a:lnTo>
                  <a:pt x="8177015" y="8555857"/>
                </a:lnTo>
                <a:lnTo>
                  <a:pt x="0" y="8555857"/>
                </a:lnTo>
                <a:lnTo>
                  <a:pt x="0" y="0"/>
                </a:lnTo>
                <a:close/>
              </a:path>
            </a:pathLst>
          </a:custGeom>
          <a:blipFill>
            <a:blip r:embed="rId3"/>
            <a:stretch>
              <a:fillRect l="0" t="0" r="0" b="-7535"/>
            </a:stretch>
          </a:blipFill>
        </p:spPr>
      </p:sp>
      <p:sp>
        <p:nvSpPr>
          <p:cNvPr name="TextBox 4" id="4"/>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5" id="5"/>
          <p:cNvSpPr txBox="true"/>
          <p:nvPr/>
        </p:nvSpPr>
        <p:spPr>
          <a:xfrm rot="0">
            <a:off x="10091635" y="4746918"/>
            <a:ext cx="8196365" cy="676740"/>
          </a:xfrm>
          <a:prstGeom prst="rect">
            <a:avLst/>
          </a:prstGeom>
        </p:spPr>
        <p:txBody>
          <a:bodyPr anchor="t" rtlCol="false" tIns="0" lIns="0" bIns="0" rIns="0">
            <a:spAutoFit/>
          </a:bodyPr>
          <a:lstStyle/>
          <a:p>
            <a:pPr algn="ctr">
              <a:lnSpc>
                <a:spcPts val="4910"/>
              </a:lnSpc>
            </a:pPr>
            <a:r>
              <a:rPr lang="en-US" b="true" sz="5223" spc="-167">
                <a:solidFill>
                  <a:srgbClr val="4F4741"/>
                </a:solidFill>
                <a:latin typeface="Courier Prime Bold"/>
                <a:ea typeface="Courier Prime Bold"/>
                <a:cs typeface="Courier Prime Bold"/>
                <a:sym typeface="Courier Prime Bold"/>
              </a:rPr>
              <a:t>Landing page</a:t>
            </a:r>
          </a:p>
        </p:txBody>
      </p:sp>
      <p:sp>
        <p:nvSpPr>
          <p:cNvPr name="TextBox 6" id="6"/>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894540" y="394494"/>
            <a:ext cx="9190143" cy="3930710"/>
          </a:xfrm>
          <a:custGeom>
            <a:avLst/>
            <a:gdLst/>
            <a:ahLst/>
            <a:cxnLst/>
            <a:rect r="r" b="b" t="t" l="l"/>
            <a:pathLst>
              <a:path h="3930710" w="9190143">
                <a:moveTo>
                  <a:pt x="0" y="0"/>
                </a:moveTo>
                <a:lnTo>
                  <a:pt x="9190143" y="0"/>
                </a:lnTo>
                <a:lnTo>
                  <a:pt x="9190143" y="3930710"/>
                </a:lnTo>
                <a:lnTo>
                  <a:pt x="0" y="3930710"/>
                </a:lnTo>
                <a:lnTo>
                  <a:pt x="0" y="0"/>
                </a:lnTo>
                <a:close/>
              </a:path>
            </a:pathLst>
          </a:custGeom>
          <a:blipFill>
            <a:blip r:embed="rId3"/>
            <a:stretch>
              <a:fillRect l="0" t="-5503" r="0" b="0"/>
            </a:stretch>
          </a:blipFill>
        </p:spPr>
      </p:sp>
      <p:sp>
        <p:nvSpPr>
          <p:cNvPr name="Freeform 4" id="4"/>
          <p:cNvSpPr/>
          <p:nvPr/>
        </p:nvSpPr>
        <p:spPr>
          <a:xfrm flipH="false" flipV="false" rot="0">
            <a:off x="2894540" y="4849089"/>
            <a:ext cx="9124403" cy="4117387"/>
          </a:xfrm>
          <a:custGeom>
            <a:avLst/>
            <a:gdLst/>
            <a:ahLst/>
            <a:cxnLst/>
            <a:rect r="r" b="b" t="t" l="l"/>
            <a:pathLst>
              <a:path h="4117387" w="9124403">
                <a:moveTo>
                  <a:pt x="0" y="0"/>
                </a:moveTo>
                <a:lnTo>
                  <a:pt x="9124403" y="0"/>
                </a:lnTo>
                <a:lnTo>
                  <a:pt x="9124403" y="4117387"/>
                </a:lnTo>
                <a:lnTo>
                  <a:pt x="0" y="4117387"/>
                </a:lnTo>
                <a:lnTo>
                  <a:pt x="0" y="0"/>
                </a:lnTo>
                <a:close/>
              </a:path>
            </a:pathLst>
          </a:custGeom>
          <a:blipFill>
            <a:blip r:embed="rId4"/>
            <a:stretch>
              <a:fillRect l="0" t="0" r="0" b="0"/>
            </a:stretch>
          </a:blipFill>
        </p:spPr>
      </p:sp>
      <p:sp>
        <p:nvSpPr>
          <p:cNvPr name="TextBox 5" id="5"/>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6" id="6"/>
          <p:cNvSpPr txBox="true"/>
          <p:nvPr/>
        </p:nvSpPr>
        <p:spPr>
          <a:xfrm rot="0">
            <a:off x="12018943" y="4671093"/>
            <a:ext cx="6269057" cy="982924"/>
          </a:xfrm>
          <a:prstGeom prst="rect">
            <a:avLst/>
          </a:prstGeom>
        </p:spPr>
        <p:txBody>
          <a:bodyPr anchor="t" rtlCol="false" tIns="0" lIns="0" bIns="0" rIns="0">
            <a:spAutoFit/>
          </a:bodyPr>
          <a:lstStyle/>
          <a:p>
            <a:pPr algn="ctr">
              <a:lnSpc>
                <a:spcPts val="3755"/>
              </a:lnSpc>
            </a:pPr>
            <a:r>
              <a:rPr lang="en-US" b="true" sz="3995" spc="-127">
                <a:solidFill>
                  <a:srgbClr val="4F4741"/>
                </a:solidFill>
                <a:latin typeface="Courier Prime Bold"/>
                <a:ea typeface="Courier Prime Bold"/>
                <a:cs typeface="Courier Prime Bold"/>
                <a:sym typeface="Courier Prime Bold"/>
              </a:rPr>
              <a:t>Login and Signup</a:t>
            </a:r>
          </a:p>
          <a:p>
            <a:pPr algn="ctr">
              <a:lnSpc>
                <a:spcPts val="3755"/>
              </a:lnSpc>
            </a:pPr>
            <a:r>
              <a:rPr lang="en-US" b="true" sz="3995" spc="-127">
                <a:solidFill>
                  <a:srgbClr val="4F4741"/>
                </a:solidFill>
                <a:latin typeface="Courier Prime Bold"/>
                <a:ea typeface="Courier Prime Bold"/>
                <a:cs typeface="Courier Prime Bold"/>
                <a:sym typeface="Courier Prime Bold"/>
              </a:rPr>
              <a:t>Pages</a:t>
            </a:r>
          </a:p>
        </p:txBody>
      </p:sp>
      <p:sp>
        <p:nvSpPr>
          <p:cNvPr name="TextBox 7" id="7"/>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016668" y="0"/>
            <a:ext cx="16242632" cy="10287000"/>
          </a:xfrm>
          <a:prstGeom prst="rect">
            <a:avLst/>
          </a:prstGeom>
        </p:spPr>
      </p:pic>
      <p:sp>
        <p:nvSpPr>
          <p:cNvPr name="TextBox 4" id="4"/>
          <p:cNvSpPr txBox="true"/>
          <p:nvPr/>
        </p:nvSpPr>
        <p:spPr>
          <a:xfrm rot="0">
            <a:off x="4110127" y="8785683"/>
            <a:ext cx="10067746" cy="472617"/>
          </a:xfrm>
          <a:prstGeom prst="rect">
            <a:avLst/>
          </a:prstGeom>
        </p:spPr>
        <p:txBody>
          <a:bodyPr anchor="t" rtlCol="false" tIns="0" lIns="0" bIns="0" rIns="0">
            <a:spAutoFit/>
          </a:bodyPr>
          <a:lstStyle/>
          <a:p>
            <a:pPr algn="ctr">
              <a:lnSpc>
                <a:spcPts val="3421"/>
              </a:lnSpc>
            </a:pPr>
            <a:r>
              <a:rPr lang="en-US" b="true" sz="3639" spc="-116">
                <a:solidFill>
                  <a:srgbClr val="4F4741"/>
                </a:solidFill>
                <a:latin typeface="Courier Prime Bold"/>
                <a:ea typeface="Courier Prime Bold"/>
                <a:cs typeface="Courier Prime Bold"/>
                <a:sym typeface="Courier Prime Bold"/>
              </a:rPr>
              <a:t>INSTAGRAM SCRAPING USING SELENIUM</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358996" y="852449"/>
            <a:ext cx="7407154" cy="7562008"/>
          </a:xfrm>
          <a:custGeom>
            <a:avLst/>
            <a:gdLst/>
            <a:ahLst/>
            <a:cxnLst/>
            <a:rect r="r" b="b" t="t" l="l"/>
            <a:pathLst>
              <a:path h="7562008" w="7407154">
                <a:moveTo>
                  <a:pt x="0" y="0"/>
                </a:moveTo>
                <a:lnTo>
                  <a:pt x="7407154" y="0"/>
                </a:lnTo>
                <a:lnTo>
                  <a:pt x="7407154" y="7562007"/>
                </a:lnTo>
                <a:lnTo>
                  <a:pt x="0" y="7562007"/>
                </a:lnTo>
                <a:lnTo>
                  <a:pt x="0" y="0"/>
                </a:lnTo>
                <a:close/>
              </a:path>
            </a:pathLst>
          </a:custGeom>
          <a:blipFill>
            <a:blip r:embed="rId3"/>
            <a:stretch>
              <a:fillRect l="0" t="0" r="0" b="0"/>
            </a:stretch>
          </a:blipFill>
        </p:spPr>
      </p:sp>
      <p:sp>
        <p:nvSpPr>
          <p:cNvPr name="TextBox 4" id="4"/>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5" id="5"/>
          <p:cNvSpPr txBox="true"/>
          <p:nvPr/>
        </p:nvSpPr>
        <p:spPr>
          <a:xfrm rot="0">
            <a:off x="11096446" y="4501389"/>
            <a:ext cx="5805782" cy="1360422"/>
          </a:xfrm>
          <a:prstGeom prst="rect">
            <a:avLst/>
          </a:prstGeom>
        </p:spPr>
        <p:txBody>
          <a:bodyPr anchor="t" rtlCol="false" tIns="0" lIns="0" bIns="0" rIns="0">
            <a:spAutoFit/>
          </a:bodyPr>
          <a:lstStyle/>
          <a:p>
            <a:pPr algn="ctr">
              <a:lnSpc>
                <a:spcPts val="3477"/>
              </a:lnSpc>
            </a:pPr>
            <a:r>
              <a:rPr lang="en-US" b="true" sz="3699" spc="-118">
                <a:solidFill>
                  <a:srgbClr val="4F4741"/>
                </a:solidFill>
                <a:latin typeface="Courier Prime Bold"/>
                <a:ea typeface="Courier Prime Bold"/>
                <a:cs typeface="Courier Prime Bold"/>
                <a:sym typeface="Courier Prime Bold"/>
              </a:rPr>
              <a:t>Images obtained after scraping posts under the hashtag ‘ieeesb’</a:t>
            </a:r>
          </a:p>
        </p:txBody>
      </p:sp>
      <p:sp>
        <p:nvSpPr>
          <p:cNvPr name="TextBox 6" id="6"/>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334073" y="2299631"/>
            <a:ext cx="9619853" cy="5687738"/>
          </a:xfrm>
          <a:custGeom>
            <a:avLst/>
            <a:gdLst/>
            <a:ahLst/>
            <a:cxnLst/>
            <a:rect r="r" b="b" t="t" l="l"/>
            <a:pathLst>
              <a:path h="5687738" w="9619853">
                <a:moveTo>
                  <a:pt x="0" y="0"/>
                </a:moveTo>
                <a:lnTo>
                  <a:pt x="9619854" y="0"/>
                </a:lnTo>
                <a:lnTo>
                  <a:pt x="9619854" y="5687738"/>
                </a:lnTo>
                <a:lnTo>
                  <a:pt x="0" y="5687738"/>
                </a:lnTo>
                <a:lnTo>
                  <a:pt x="0" y="0"/>
                </a:lnTo>
                <a:close/>
              </a:path>
            </a:pathLst>
          </a:custGeom>
          <a:blipFill>
            <a:blip r:embed="rId3"/>
            <a:stretch>
              <a:fillRect l="0" t="0" r="0" b="0"/>
            </a:stretch>
          </a:blipFill>
        </p:spPr>
      </p:sp>
      <p:sp>
        <p:nvSpPr>
          <p:cNvPr name="Freeform 4" id="4"/>
          <p:cNvSpPr/>
          <p:nvPr/>
        </p:nvSpPr>
        <p:spPr>
          <a:xfrm flipH="false" flipV="false" rot="0">
            <a:off x="2951382" y="1935529"/>
            <a:ext cx="12385237" cy="7322771"/>
          </a:xfrm>
          <a:custGeom>
            <a:avLst/>
            <a:gdLst/>
            <a:ahLst/>
            <a:cxnLst/>
            <a:rect r="r" b="b" t="t" l="l"/>
            <a:pathLst>
              <a:path h="7322771" w="12385237">
                <a:moveTo>
                  <a:pt x="0" y="0"/>
                </a:moveTo>
                <a:lnTo>
                  <a:pt x="12385236" y="0"/>
                </a:lnTo>
                <a:lnTo>
                  <a:pt x="12385236" y="7322771"/>
                </a:lnTo>
                <a:lnTo>
                  <a:pt x="0" y="7322771"/>
                </a:lnTo>
                <a:lnTo>
                  <a:pt x="0" y="0"/>
                </a:lnTo>
                <a:close/>
              </a:path>
            </a:pathLst>
          </a:custGeom>
          <a:blipFill>
            <a:blip r:embed="rId3"/>
            <a:stretch>
              <a:fillRect l="0" t="0" r="0" b="0"/>
            </a:stretch>
          </a:blipFill>
        </p:spPr>
      </p:sp>
      <p:sp>
        <p:nvSpPr>
          <p:cNvPr name="TextBox 5" id="5"/>
          <p:cNvSpPr txBox="true"/>
          <p:nvPr/>
        </p:nvSpPr>
        <p:spPr>
          <a:xfrm rot="0">
            <a:off x="2057339" y="973426"/>
            <a:ext cx="14173323" cy="599565"/>
          </a:xfrm>
          <a:prstGeom prst="rect">
            <a:avLst/>
          </a:prstGeom>
        </p:spPr>
        <p:txBody>
          <a:bodyPr anchor="t" rtlCol="false" tIns="0" lIns="0" bIns="0" rIns="0">
            <a:spAutoFit/>
          </a:bodyPr>
          <a:lstStyle/>
          <a:p>
            <a:pPr algn="ctr">
              <a:lnSpc>
                <a:spcPts val="4323"/>
              </a:lnSpc>
            </a:pPr>
            <a:r>
              <a:rPr lang="en-US" b="true" sz="4599" spc="-147">
                <a:solidFill>
                  <a:srgbClr val="4F4741"/>
                </a:solidFill>
                <a:latin typeface="Courier Prime Bold"/>
                <a:ea typeface="Courier Prime Bold"/>
                <a:cs typeface="Courier Prime Bold"/>
                <a:sym typeface="Courier Prime Bold"/>
              </a:rPr>
              <a:t>Object detection using YOLOv5</a:t>
            </a:r>
          </a:p>
        </p:txBody>
      </p:sp>
      <p:sp>
        <p:nvSpPr>
          <p:cNvPr name="TextBox 6" id="6"/>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474801" y="904240"/>
            <a:ext cx="7669199" cy="6605878"/>
          </a:xfrm>
          <a:custGeom>
            <a:avLst/>
            <a:gdLst/>
            <a:ahLst/>
            <a:cxnLst/>
            <a:rect r="r" b="b" t="t" l="l"/>
            <a:pathLst>
              <a:path h="6605878" w="7669199">
                <a:moveTo>
                  <a:pt x="0" y="0"/>
                </a:moveTo>
                <a:lnTo>
                  <a:pt x="7669199" y="0"/>
                </a:lnTo>
                <a:lnTo>
                  <a:pt x="7669199" y="6605878"/>
                </a:lnTo>
                <a:lnTo>
                  <a:pt x="0" y="6605878"/>
                </a:lnTo>
                <a:lnTo>
                  <a:pt x="0" y="0"/>
                </a:lnTo>
                <a:close/>
              </a:path>
            </a:pathLst>
          </a:custGeom>
          <a:blipFill>
            <a:blip r:embed="rId3"/>
            <a:stretch>
              <a:fillRect l="0" t="0" r="0" b="0"/>
            </a:stretch>
          </a:blipFill>
        </p:spPr>
      </p:sp>
      <p:sp>
        <p:nvSpPr>
          <p:cNvPr name="Freeform 4" id="4"/>
          <p:cNvSpPr/>
          <p:nvPr/>
        </p:nvSpPr>
        <p:spPr>
          <a:xfrm flipH="false" flipV="false" rot="0">
            <a:off x="9594720" y="904240"/>
            <a:ext cx="8043687" cy="6605878"/>
          </a:xfrm>
          <a:custGeom>
            <a:avLst/>
            <a:gdLst/>
            <a:ahLst/>
            <a:cxnLst/>
            <a:rect r="r" b="b" t="t" l="l"/>
            <a:pathLst>
              <a:path h="6605878" w="8043687">
                <a:moveTo>
                  <a:pt x="0" y="0"/>
                </a:moveTo>
                <a:lnTo>
                  <a:pt x="8043687" y="0"/>
                </a:lnTo>
                <a:lnTo>
                  <a:pt x="8043687" y="6605878"/>
                </a:lnTo>
                <a:lnTo>
                  <a:pt x="0" y="6605878"/>
                </a:lnTo>
                <a:lnTo>
                  <a:pt x="0" y="0"/>
                </a:lnTo>
                <a:close/>
              </a:path>
            </a:pathLst>
          </a:custGeom>
          <a:blipFill>
            <a:blip r:embed="rId4"/>
            <a:stretch>
              <a:fillRect l="0" t="0" r="0" b="0"/>
            </a:stretch>
          </a:blipFill>
        </p:spPr>
      </p:sp>
      <p:sp>
        <p:nvSpPr>
          <p:cNvPr name="TextBox 5" id="5"/>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6" id="6"/>
          <p:cNvSpPr txBox="true"/>
          <p:nvPr/>
        </p:nvSpPr>
        <p:spPr>
          <a:xfrm rot="0">
            <a:off x="2355791" y="8068476"/>
            <a:ext cx="5907220" cy="939744"/>
          </a:xfrm>
          <a:prstGeom prst="rect">
            <a:avLst/>
          </a:prstGeom>
        </p:spPr>
        <p:txBody>
          <a:bodyPr anchor="t" rtlCol="false" tIns="0" lIns="0" bIns="0" rIns="0">
            <a:spAutoFit/>
          </a:bodyPr>
          <a:lstStyle/>
          <a:p>
            <a:pPr algn="ctr">
              <a:lnSpc>
                <a:spcPts val="3538"/>
              </a:lnSpc>
            </a:pPr>
            <a:r>
              <a:rPr lang="en-US" b="true" sz="3764" spc="-120">
                <a:solidFill>
                  <a:srgbClr val="4F4741"/>
                </a:solidFill>
                <a:latin typeface="Courier Prime Bold"/>
                <a:ea typeface="Courier Prime Bold"/>
                <a:cs typeface="Courier Prime Bold"/>
                <a:sym typeface="Courier Prime Bold"/>
              </a:rPr>
              <a:t>Captions generation from Images</a:t>
            </a:r>
          </a:p>
        </p:txBody>
      </p:sp>
      <p:sp>
        <p:nvSpPr>
          <p:cNvPr name="TextBox 7" id="7"/>
          <p:cNvSpPr txBox="true"/>
          <p:nvPr/>
        </p:nvSpPr>
        <p:spPr>
          <a:xfrm rot="0">
            <a:off x="9892976" y="8050393"/>
            <a:ext cx="6449976" cy="1004485"/>
          </a:xfrm>
          <a:prstGeom prst="rect">
            <a:avLst/>
          </a:prstGeom>
        </p:spPr>
        <p:txBody>
          <a:bodyPr anchor="t" rtlCol="false" tIns="0" lIns="0" bIns="0" rIns="0">
            <a:spAutoFit/>
          </a:bodyPr>
          <a:lstStyle/>
          <a:p>
            <a:pPr algn="ctr">
              <a:lnSpc>
                <a:spcPts val="3863"/>
              </a:lnSpc>
            </a:pPr>
            <a:r>
              <a:rPr lang="en-US" b="true" sz="4110" spc="-131">
                <a:solidFill>
                  <a:srgbClr val="4F4741"/>
                </a:solidFill>
                <a:latin typeface="Courier Prime Bold"/>
                <a:ea typeface="Courier Prime Bold"/>
                <a:cs typeface="Courier Prime Bold"/>
                <a:sym typeface="Courier Prime Bold"/>
              </a:rPr>
              <a:t>Caption generation from prompts</a:t>
            </a:r>
          </a:p>
        </p:txBody>
      </p:sp>
      <p:sp>
        <p:nvSpPr>
          <p:cNvPr name="TextBox 8" id="8"/>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9991481" y="2252896"/>
            <a:ext cx="6239180" cy="7582190"/>
          </a:xfrm>
          <a:custGeom>
            <a:avLst/>
            <a:gdLst/>
            <a:ahLst/>
            <a:cxnLst/>
            <a:rect r="r" b="b" t="t" l="l"/>
            <a:pathLst>
              <a:path h="7582190" w="6239180">
                <a:moveTo>
                  <a:pt x="0" y="0"/>
                </a:moveTo>
                <a:lnTo>
                  <a:pt x="6239180" y="0"/>
                </a:lnTo>
                <a:lnTo>
                  <a:pt x="6239180" y="7582190"/>
                </a:lnTo>
                <a:lnTo>
                  <a:pt x="0" y="7582190"/>
                </a:lnTo>
                <a:lnTo>
                  <a:pt x="0" y="0"/>
                </a:lnTo>
                <a:close/>
              </a:path>
            </a:pathLst>
          </a:custGeom>
          <a:blipFill>
            <a:blip r:embed="rId3"/>
            <a:stretch>
              <a:fillRect l="0" t="0" r="0" b="0"/>
            </a:stretch>
          </a:blipFill>
        </p:spPr>
      </p:sp>
      <p:sp>
        <p:nvSpPr>
          <p:cNvPr name="Freeform 4" id="4"/>
          <p:cNvSpPr/>
          <p:nvPr/>
        </p:nvSpPr>
        <p:spPr>
          <a:xfrm flipH="false" flipV="false" rot="0">
            <a:off x="1028700" y="2694625"/>
            <a:ext cx="7874709" cy="1956667"/>
          </a:xfrm>
          <a:custGeom>
            <a:avLst/>
            <a:gdLst/>
            <a:ahLst/>
            <a:cxnLst/>
            <a:rect r="r" b="b" t="t" l="l"/>
            <a:pathLst>
              <a:path h="1956667" w="7874709">
                <a:moveTo>
                  <a:pt x="0" y="0"/>
                </a:moveTo>
                <a:lnTo>
                  <a:pt x="7874709" y="0"/>
                </a:lnTo>
                <a:lnTo>
                  <a:pt x="7874709" y="1956667"/>
                </a:lnTo>
                <a:lnTo>
                  <a:pt x="0" y="1956667"/>
                </a:lnTo>
                <a:lnTo>
                  <a:pt x="0" y="0"/>
                </a:lnTo>
                <a:close/>
              </a:path>
            </a:pathLst>
          </a:custGeom>
          <a:blipFill>
            <a:blip r:embed="rId4"/>
            <a:stretch>
              <a:fillRect l="0" t="0" r="-6914" b="0"/>
            </a:stretch>
          </a:blipFill>
        </p:spPr>
      </p:sp>
      <p:sp>
        <p:nvSpPr>
          <p:cNvPr name="TextBox 5" id="5"/>
          <p:cNvSpPr txBox="true"/>
          <p:nvPr/>
        </p:nvSpPr>
        <p:spPr>
          <a:xfrm rot="0">
            <a:off x="2057339" y="701963"/>
            <a:ext cx="14173323" cy="1142490"/>
          </a:xfrm>
          <a:prstGeom prst="rect">
            <a:avLst/>
          </a:prstGeom>
        </p:spPr>
        <p:txBody>
          <a:bodyPr anchor="t" rtlCol="false" tIns="0" lIns="0" bIns="0" rIns="0">
            <a:spAutoFit/>
          </a:bodyPr>
          <a:lstStyle/>
          <a:p>
            <a:pPr algn="ctr">
              <a:lnSpc>
                <a:spcPts val="4323"/>
              </a:lnSpc>
            </a:pPr>
            <a:r>
              <a:rPr lang="en-US" b="true" sz="4599" spc="-147">
                <a:solidFill>
                  <a:srgbClr val="4F4741"/>
                </a:solidFill>
                <a:latin typeface="Courier Prime Bold"/>
                <a:ea typeface="Courier Prime Bold"/>
                <a:cs typeface="Courier Prime Bold"/>
                <a:sym typeface="Courier Prime Bold"/>
              </a:rPr>
              <a:t>Hashtag Generation - Training using ViT Classifier</a:t>
            </a:r>
          </a:p>
        </p:txBody>
      </p:sp>
      <p:sp>
        <p:nvSpPr>
          <p:cNvPr name="TextBox 6" id="6"/>
          <p:cNvSpPr txBox="true"/>
          <p:nvPr/>
        </p:nvSpPr>
        <p:spPr>
          <a:xfrm rot="0">
            <a:off x="2601368" y="6422822"/>
            <a:ext cx="4729373" cy="2187393"/>
          </a:xfrm>
          <a:prstGeom prst="rect">
            <a:avLst/>
          </a:prstGeom>
        </p:spPr>
        <p:txBody>
          <a:bodyPr anchor="t" rtlCol="false" tIns="0" lIns="0" bIns="0" rIns="0">
            <a:spAutoFit/>
          </a:bodyPr>
          <a:lstStyle/>
          <a:p>
            <a:pPr algn="ctr">
              <a:lnSpc>
                <a:spcPts val="3429"/>
              </a:lnSpc>
            </a:pPr>
            <a:r>
              <a:rPr lang="en-US" b="true" sz="3648" spc="-116">
                <a:solidFill>
                  <a:srgbClr val="4F4741"/>
                </a:solidFill>
                <a:latin typeface="Courier Prime Bold"/>
                <a:ea typeface="Courier Prime Bold"/>
                <a:cs typeface="Courier Prime Bold"/>
                <a:sym typeface="Courier Prime Bold"/>
              </a:rPr>
              <a:t>High loss obtained when trained considering Cross Entropy Loss</a:t>
            </a:r>
          </a:p>
        </p:txBody>
      </p:sp>
      <p:sp>
        <p:nvSpPr>
          <p:cNvPr name="TextBox 7" id="7"/>
          <p:cNvSpPr txBox="true"/>
          <p:nvPr/>
        </p:nvSpPr>
        <p:spPr>
          <a:xfrm rot="0">
            <a:off x="2057339" y="5091805"/>
            <a:ext cx="5528154" cy="635375"/>
          </a:xfrm>
          <a:prstGeom prst="rect">
            <a:avLst/>
          </a:prstGeom>
        </p:spPr>
        <p:txBody>
          <a:bodyPr anchor="t" rtlCol="false" tIns="0" lIns="0" bIns="0" rIns="0">
            <a:spAutoFit/>
          </a:bodyPr>
          <a:lstStyle/>
          <a:p>
            <a:pPr algn="ctr">
              <a:lnSpc>
                <a:spcPts val="2489"/>
              </a:lnSpc>
            </a:pPr>
            <a:r>
              <a:rPr lang="en-US" b="true" sz="2647" spc="-84">
                <a:solidFill>
                  <a:srgbClr val="4F4741"/>
                </a:solidFill>
                <a:latin typeface="Courier Prime Bold"/>
                <a:ea typeface="Courier Prime Bold"/>
                <a:cs typeface="Courier Prime Bold"/>
                <a:sym typeface="Courier Prime Bold"/>
              </a:rPr>
              <a:t>1st Test Training - Extremely High Loss</a:t>
            </a:r>
          </a:p>
        </p:txBody>
      </p:sp>
      <p:sp>
        <p:nvSpPr>
          <p:cNvPr name="TextBox 8" id="8"/>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880423" y="2188188"/>
            <a:ext cx="8445487" cy="7070112"/>
          </a:xfrm>
          <a:custGeom>
            <a:avLst/>
            <a:gdLst/>
            <a:ahLst/>
            <a:cxnLst/>
            <a:rect r="r" b="b" t="t" l="l"/>
            <a:pathLst>
              <a:path h="7070112" w="8445487">
                <a:moveTo>
                  <a:pt x="0" y="0"/>
                </a:moveTo>
                <a:lnTo>
                  <a:pt x="8445487" y="0"/>
                </a:lnTo>
                <a:lnTo>
                  <a:pt x="8445487" y="7070112"/>
                </a:lnTo>
                <a:lnTo>
                  <a:pt x="0" y="7070112"/>
                </a:lnTo>
                <a:lnTo>
                  <a:pt x="0" y="0"/>
                </a:lnTo>
                <a:close/>
              </a:path>
            </a:pathLst>
          </a:custGeom>
          <a:blipFill>
            <a:blip r:embed="rId3"/>
            <a:stretch>
              <a:fillRect l="0" t="0" r="0" b="0"/>
            </a:stretch>
          </a:blipFill>
        </p:spPr>
      </p:sp>
      <p:sp>
        <p:nvSpPr>
          <p:cNvPr name="TextBox 4" id="4"/>
          <p:cNvSpPr txBox="true"/>
          <p:nvPr/>
        </p:nvSpPr>
        <p:spPr>
          <a:xfrm rot="0">
            <a:off x="2057339" y="701963"/>
            <a:ext cx="14173323" cy="1142490"/>
          </a:xfrm>
          <a:prstGeom prst="rect">
            <a:avLst/>
          </a:prstGeom>
        </p:spPr>
        <p:txBody>
          <a:bodyPr anchor="t" rtlCol="false" tIns="0" lIns="0" bIns="0" rIns="0">
            <a:spAutoFit/>
          </a:bodyPr>
          <a:lstStyle/>
          <a:p>
            <a:pPr algn="ctr">
              <a:lnSpc>
                <a:spcPts val="4323"/>
              </a:lnSpc>
            </a:pPr>
            <a:r>
              <a:rPr lang="en-US" b="true" sz="4599" spc="-147">
                <a:solidFill>
                  <a:srgbClr val="4F4741"/>
                </a:solidFill>
                <a:latin typeface="Courier Prime Bold"/>
                <a:ea typeface="Courier Prime Bold"/>
                <a:cs typeface="Courier Prime Bold"/>
                <a:sym typeface="Courier Prime Bold"/>
              </a:rPr>
              <a:t>Hashtag Generation - Training using ViT Classifier</a:t>
            </a:r>
          </a:p>
        </p:txBody>
      </p:sp>
      <p:sp>
        <p:nvSpPr>
          <p:cNvPr name="TextBox 5" id="5"/>
          <p:cNvSpPr txBox="true"/>
          <p:nvPr/>
        </p:nvSpPr>
        <p:spPr>
          <a:xfrm rot="0">
            <a:off x="11649097" y="4503897"/>
            <a:ext cx="5610203" cy="2386361"/>
          </a:xfrm>
          <a:prstGeom prst="rect">
            <a:avLst/>
          </a:prstGeom>
        </p:spPr>
        <p:txBody>
          <a:bodyPr anchor="t" rtlCol="false" tIns="0" lIns="0" bIns="0" rIns="0">
            <a:spAutoFit/>
          </a:bodyPr>
          <a:lstStyle/>
          <a:p>
            <a:pPr algn="ctr">
              <a:lnSpc>
                <a:spcPts val="3128"/>
              </a:lnSpc>
            </a:pPr>
            <a:r>
              <a:rPr lang="en-US" b="true" sz="3327" spc="-106">
                <a:solidFill>
                  <a:srgbClr val="4F4741"/>
                </a:solidFill>
                <a:latin typeface="Courier Prime Bold"/>
                <a:ea typeface="Courier Prime Bold"/>
                <a:cs typeface="Courier Prime Bold"/>
                <a:sym typeface="Courier Prime Bold"/>
              </a:rPr>
              <a:t>The loss significantly decreased when trained using BCE with Logits Loss since this is a multi-class classification problem</a:t>
            </a:r>
          </a:p>
        </p:txBody>
      </p:sp>
      <p:sp>
        <p:nvSpPr>
          <p:cNvPr name="TextBox 6" id="6"/>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78399" y="3719378"/>
            <a:ext cx="14531202" cy="3711399"/>
          </a:xfrm>
          <a:prstGeom prst="rect">
            <a:avLst/>
          </a:prstGeom>
        </p:spPr>
        <p:txBody>
          <a:bodyPr anchor="t" rtlCol="false" tIns="0" lIns="0" bIns="0" rIns="0">
            <a:spAutoFit/>
          </a:bodyPr>
          <a:lstStyle/>
          <a:p>
            <a:pPr algn="just">
              <a:lnSpc>
                <a:spcPts val="4909"/>
              </a:lnSpc>
            </a:pPr>
            <a:r>
              <a:rPr lang="en-US" sz="3506" spc="-112">
                <a:solidFill>
                  <a:srgbClr val="4F4741"/>
                </a:solidFill>
                <a:latin typeface="Courier Prime"/>
                <a:ea typeface="Courier Prime"/>
                <a:cs typeface="Courier Prime"/>
                <a:sym typeface="Courier Prime"/>
              </a:rPr>
              <a:t>The proposed solution is a tool that enables Instagram content creators to optimize their posts for higher engagement by predicting engagement rates based on images and hashtags, and generating creative captions, helping them increase their reach and post virality.</a:t>
            </a:r>
          </a:p>
          <a:p>
            <a:pPr algn="just">
              <a:lnSpc>
                <a:spcPts val="4909"/>
              </a:lnSpc>
              <a:spcBef>
                <a:spcPct val="0"/>
              </a:spcBef>
            </a:pPr>
          </a:p>
        </p:txBody>
      </p:sp>
      <p:grpSp>
        <p:nvGrpSpPr>
          <p:cNvPr name="Group 7" id="7"/>
          <p:cNvGrpSpPr/>
          <p:nvPr/>
        </p:nvGrpSpPr>
        <p:grpSpPr>
          <a:xfrm rot="0">
            <a:off x="4709000" y="1542547"/>
            <a:ext cx="9804732" cy="1840550"/>
            <a:chOff x="0" y="0"/>
            <a:chExt cx="13072975" cy="2454066"/>
          </a:xfrm>
        </p:grpSpPr>
        <p:sp>
          <p:nvSpPr>
            <p:cNvPr name="Freeform 8" id="8"/>
            <p:cNvSpPr/>
            <p:nvPr/>
          </p:nvSpPr>
          <p:spPr>
            <a:xfrm flipH="false" flipV="false" rot="0">
              <a:off x="0" y="0"/>
              <a:ext cx="1945794" cy="1945794"/>
            </a:xfrm>
            <a:custGeom>
              <a:avLst/>
              <a:gdLst/>
              <a:ahLst/>
              <a:cxnLst/>
              <a:rect r="r" b="b" t="t" l="l"/>
              <a:pathLst>
                <a:path h="1945794" w="1945794">
                  <a:moveTo>
                    <a:pt x="0" y="0"/>
                  </a:moveTo>
                  <a:lnTo>
                    <a:pt x="1945794" y="0"/>
                  </a:lnTo>
                  <a:lnTo>
                    <a:pt x="1945794" y="1945794"/>
                  </a:lnTo>
                  <a:lnTo>
                    <a:pt x="0" y="1945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74710" y="295275"/>
              <a:ext cx="12798266" cy="2158791"/>
            </a:xfrm>
            <a:prstGeom prst="rect">
              <a:avLst/>
            </a:prstGeom>
          </p:spPr>
          <p:txBody>
            <a:bodyPr anchor="t" rtlCol="false" tIns="0" lIns="0" bIns="0" rIns="0">
              <a:spAutoFit/>
            </a:bodyPr>
            <a:lstStyle/>
            <a:p>
              <a:pPr algn="ctr">
                <a:lnSpc>
                  <a:spcPts val="11376"/>
                </a:lnSpc>
              </a:pPr>
              <a:r>
                <a:rPr lang="en-US" b="true" sz="12102" spc="-387">
                  <a:solidFill>
                    <a:srgbClr val="4F4741"/>
                  </a:solidFill>
                  <a:latin typeface="TT Bluescreens Bold"/>
                  <a:ea typeface="TT Bluescreens Bold"/>
                  <a:cs typeface="TT Bluescreens Bold"/>
                  <a:sym typeface="TT Bluescreens Bold"/>
                </a:rPr>
                <a:t>PURPOSE AND NEED</a:t>
              </a:r>
            </a:p>
          </p:txBody>
        </p:sp>
      </p:grpSp>
      <p:sp>
        <p:nvSpPr>
          <p:cNvPr name="TextBox 10" id="10"/>
          <p:cNvSpPr txBox="true"/>
          <p:nvPr/>
        </p:nvSpPr>
        <p:spPr>
          <a:xfrm rot="0">
            <a:off x="1038225" y="9557053"/>
            <a:ext cx="7360601"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1" id="11"/>
          <p:cNvSpPr txBox="true"/>
          <p:nvPr/>
        </p:nvSpPr>
        <p:spPr>
          <a:xfrm rot="0">
            <a:off x="17026890" y="9412751"/>
            <a:ext cx="212050"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5279" y="2153940"/>
            <a:ext cx="15837442" cy="7522785"/>
          </a:xfrm>
          <a:custGeom>
            <a:avLst/>
            <a:gdLst/>
            <a:ahLst/>
            <a:cxnLst/>
            <a:rect r="r" b="b" t="t" l="l"/>
            <a:pathLst>
              <a:path h="7522785" w="15837442">
                <a:moveTo>
                  <a:pt x="0" y="0"/>
                </a:moveTo>
                <a:lnTo>
                  <a:pt x="15837442" y="0"/>
                </a:lnTo>
                <a:lnTo>
                  <a:pt x="15837442" y="7522785"/>
                </a:lnTo>
                <a:lnTo>
                  <a:pt x="0" y="7522785"/>
                </a:lnTo>
                <a:lnTo>
                  <a:pt x="0" y="0"/>
                </a:lnTo>
                <a:close/>
              </a:path>
            </a:pathLst>
          </a:custGeom>
          <a:blipFill>
            <a:blip r:embed="rId3"/>
            <a:stretch>
              <a:fillRect l="0" t="0" r="0" b="0"/>
            </a:stretch>
          </a:blipFill>
        </p:spPr>
      </p:sp>
      <p:sp>
        <p:nvSpPr>
          <p:cNvPr name="TextBox 4" id="4"/>
          <p:cNvSpPr txBox="true"/>
          <p:nvPr/>
        </p:nvSpPr>
        <p:spPr>
          <a:xfrm rot="0">
            <a:off x="2908448" y="859534"/>
            <a:ext cx="14173323" cy="1142490"/>
          </a:xfrm>
          <a:prstGeom prst="rect">
            <a:avLst/>
          </a:prstGeom>
        </p:spPr>
        <p:txBody>
          <a:bodyPr anchor="t" rtlCol="false" tIns="0" lIns="0" bIns="0" rIns="0">
            <a:spAutoFit/>
          </a:bodyPr>
          <a:lstStyle/>
          <a:p>
            <a:pPr algn="ctr">
              <a:lnSpc>
                <a:spcPts val="4323"/>
              </a:lnSpc>
            </a:pPr>
            <a:r>
              <a:rPr lang="en-US" b="true" sz="4599" spc="-147">
                <a:solidFill>
                  <a:srgbClr val="4F4741"/>
                </a:solidFill>
                <a:latin typeface="Courier Prime Bold"/>
                <a:ea typeface="Courier Prime Bold"/>
                <a:cs typeface="Courier Prime Bold"/>
                <a:sym typeface="Courier Prime Bold"/>
              </a:rPr>
              <a:t>Hashtag Generation - Training using ViT Classifier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2279691"/>
            <a:ext cx="6991257" cy="7462337"/>
          </a:xfrm>
          <a:custGeom>
            <a:avLst/>
            <a:gdLst/>
            <a:ahLst/>
            <a:cxnLst/>
            <a:rect r="r" b="b" t="t" l="l"/>
            <a:pathLst>
              <a:path h="7462337" w="6991257">
                <a:moveTo>
                  <a:pt x="0" y="0"/>
                </a:moveTo>
                <a:lnTo>
                  <a:pt x="6991257" y="0"/>
                </a:lnTo>
                <a:lnTo>
                  <a:pt x="6991257" y="7462336"/>
                </a:lnTo>
                <a:lnTo>
                  <a:pt x="0" y="7462336"/>
                </a:lnTo>
                <a:lnTo>
                  <a:pt x="0" y="0"/>
                </a:lnTo>
                <a:close/>
              </a:path>
            </a:pathLst>
          </a:custGeom>
          <a:blipFill>
            <a:blip r:embed="rId3"/>
            <a:stretch>
              <a:fillRect l="0" t="0" r="0" b="0"/>
            </a:stretch>
          </a:blipFill>
        </p:spPr>
      </p:sp>
      <p:sp>
        <p:nvSpPr>
          <p:cNvPr name="Freeform 4" id="4"/>
          <p:cNvSpPr/>
          <p:nvPr/>
        </p:nvSpPr>
        <p:spPr>
          <a:xfrm flipH="false" flipV="false" rot="0">
            <a:off x="9406896" y="2279691"/>
            <a:ext cx="7695839" cy="7462337"/>
          </a:xfrm>
          <a:custGeom>
            <a:avLst/>
            <a:gdLst/>
            <a:ahLst/>
            <a:cxnLst/>
            <a:rect r="r" b="b" t="t" l="l"/>
            <a:pathLst>
              <a:path h="7462337" w="7695839">
                <a:moveTo>
                  <a:pt x="0" y="0"/>
                </a:moveTo>
                <a:lnTo>
                  <a:pt x="7695839" y="0"/>
                </a:lnTo>
                <a:lnTo>
                  <a:pt x="7695839" y="7462336"/>
                </a:lnTo>
                <a:lnTo>
                  <a:pt x="0" y="7462336"/>
                </a:lnTo>
                <a:lnTo>
                  <a:pt x="0" y="0"/>
                </a:lnTo>
                <a:close/>
              </a:path>
            </a:pathLst>
          </a:custGeom>
          <a:blipFill>
            <a:blip r:embed="rId4"/>
            <a:stretch>
              <a:fillRect l="0" t="0" r="0" b="0"/>
            </a:stretch>
          </a:blipFill>
        </p:spPr>
      </p:sp>
      <p:sp>
        <p:nvSpPr>
          <p:cNvPr name="TextBox 5" id="5"/>
          <p:cNvSpPr txBox="true"/>
          <p:nvPr/>
        </p:nvSpPr>
        <p:spPr>
          <a:xfrm rot="0">
            <a:off x="2680700" y="505080"/>
            <a:ext cx="14173323" cy="1142490"/>
          </a:xfrm>
          <a:prstGeom prst="rect">
            <a:avLst/>
          </a:prstGeom>
        </p:spPr>
        <p:txBody>
          <a:bodyPr anchor="t" rtlCol="false" tIns="0" lIns="0" bIns="0" rIns="0">
            <a:spAutoFit/>
          </a:bodyPr>
          <a:lstStyle/>
          <a:p>
            <a:pPr algn="ctr">
              <a:lnSpc>
                <a:spcPts val="4323"/>
              </a:lnSpc>
            </a:pPr>
            <a:r>
              <a:rPr lang="en-US" b="true" sz="4599" spc="-147">
                <a:solidFill>
                  <a:srgbClr val="4F4741"/>
                </a:solidFill>
                <a:latin typeface="Courier Prime Bold"/>
                <a:ea typeface="Courier Prime Bold"/>
                <a:cs typeface="Courier Prime Bold"/>
                <a:sym typeface="Courier Prime Bold"/>
              </a:rPr>
              <a:t>Hashtag Generation - fine-tuning LXMERT (LXMERT4Hashtag)</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881838" y="1610722"/>
            <a:ext cx="10820002" cy="7065556"/>
          </a:xfrm>
          <a:custGeom>
            <a:avLst/>
            <a:gdLst/>
            <a:ahLst/>
            <a:cxnLst/>
            <a:rect r="r" b="b" t="t" l="l"/>
            <a:pathLst>
              <a:path h="7065556" w="10820002">
                <a:moveTo>
                  <a:pt x="0" y="0"/>
                </a:moveTo>
                <a:lnTo>
                  <a:pt x="10820002" y="0"/>
                </a:lnTo>
                <a:lnTo>
                  <a:pt x="10820002" y="7065556"/>
                </a:lnTo>
                <a:lnTo>
                  <a:pt x="0" y="7065556"/>
                </a:lnTo>
                <a:lnTo>
                  <a:pt x="0" y="0"/>
                </a:lnTo>
                <a:close/>
              </a:path>
            </a:pathLst>
          </a:custGeom>
          <a:blipFill>
            <a:blip r:embed="rId3"/>
            <a:stretch>
              <a:fillRect l="0" t="-31182" r="-10780" b="-5171"/>
            </a:stretch>
          </a:blipFill>
        </p:spPr>
      </p:sp>
      <p:sp>
        <p:nvSpPr>
          <p:cNvPr name="TextBox 4" id="4"/>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5" id="5"/>
          <p:cNvSpPr txBox="true"/>
          <p:nvPr/>
        </p:nvSpPr>
        <p:spPr>
          <a:xfrm rot="0">
            <a:off x="203451" y="3963496"/>
            <a:ext cx="6449976" cy="2464783"/>
          </a:xfrm>
          <a:prstGeom prst="rect">
            <a:avLst/>
          </a:prstGeom>
        </p:spPr>
        <p:txBody>
          <a:bodyPr anchor="t" rtlCol="false" tIns="0" lIns="0" bIns="0" rIns="0">
            <a:spAutoFit/>
          </a:bodyPr>
          <a:lstStyle/>
          <a:p>
            <a:pPr algn="ctr">
              <a:lnSpc>
                <a:spcPts val="3863"/>
              </a:lnSpc>
            </a:pPr>
            <a:r>
              <a:rPr lang="en-US" b="true" sz="4110" spc="-131">
                <a:solidFill>
                  <a:srgbClr val="4F4741"/>
                </a:solidFill>
                <a:latin typeface="Courier Prime Bold"/>
                <a:ea typeface="Courier Prime Bold"/>
                <a:cs typeface="Courier Prime Bold"/>
                <a:sym typeface="Courier Prime Bold"/>
              </a:rPr>
              <a:t>ER prediction based on user-history features, hashtag quality, input / generated caption</a:t>
            </a:r>
          </a:p>
        </p:txBody>
      </p:sp>
      <p:sp>
        <p:nvSpPr>
          <p:cNvPr name="TextBox 6" id="6"/>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881757" y="1536237"/>
            <a:ext cx="12102299" cy="6036022"/>
          </a:xfrm>
          <a:custGeom>
            <a:avLst/>
            <a:gdLst/>
            <a:ahLst/>
            <a:cxnLst/>
            <a:rect r="r" b="b" t="t" l="l"/>
            <a:pathLst>
              <a:path h="6036022" w="12102299">
                <a:moveTo>
                  <a:pt x="0" y="0"/>
                </a:moveTo>
                <a:lnTo>
                  <a:pt x="12102299" y="0"/>
                </a:lnTo>
                <a:lnTo>
                  <a:pt x="12102299" y="6036022"/>
                </a:lnTo>
                <a:lnTo>
                  <a:pt x="0" y="6036022"/>
                </a:lnTo>
                <a:lnTo>
                  <a:pt x="0" y="0"/>
                </a:lnTo>
                <a:close/>
              </a:path>
            </a:pathLst>
          </a:custGeom>
          <a:blipFill>
            <a:blip r:embed="rId3"/>
            <a:stretch>
              <a:fillRect l="0" t="0" r="0" b="0"/>
            </a:stretch>
          </a:blipFill>
        </p:spPr>
      </p:sp>
      <p:sp>
        <p:nvSpPr>
          <p:cNvPr name="TextBox 4" id="4"/>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5" id="5"/>
          <p:cNvSpPr txBox="true"/>
          <p:nvPr/>
        </p:nvSpPr>
        <p:spPr>
          <a:xfrm rot="0">
            <a:off x="6062573" y="8324045"/>
            <a:ext cx="6269057" cy="509798"/>
          </a:xfrm>
          <a:prstGeom prst="rect">
            <a:avLst/>
          </a:prstGeom>
        </p:spPr>
        <p:txBody>
          <a:bodyPr anchor="t" rtlCol="false" tIns="0" lIns="0" bIns="0" rIns="0">
            <a:spAutoFit/>
          </a:bodyPr>
          <a:lstStyle/>
          <a:p>
            <a:pPr algn="ctr">
              <a:lnSpc>
                <a:spcPts val="3755"/>
              </a:lnSpc>
            </a:pPr>
            <a:r>
              <a:rPr lang="en-US" b="true" sz="3995" spc="-127">
                <a:solidFill>
                  <a:srgbClr val="4F4741"/>
                </a:solidFill>
                <a:latin typeface="Courier Prime Bold"/>
                <a:ea typeface="Courier Prime Bold"/>
                <a:cs typeface="Courier Prime Bold"/>
                <a:sym typeface="Courier Prime Bold"/>
              </a:rPr>
              <a:t>Bar Plot of ER Models</a:t>
            </a:r>
          </a:p>
        </p:txBody>
      </p:sp>
      <p:sp>
        <p:nvSpPr>
          <p:cNvPr name="TextBox 6" id="6"/>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551441" y="1226127"/>
            <a:ext cx="7361227" cy="1824990"/>
            <a:chOff x="0" y="0"/>
            <a:chExt cx="9814970" cy="2433320"/>
          </a:xfrm>
        </p:grpSpPr>
        <p:sp>
          <p:nvSpPr>
            <p:cNvPr name="Freeform 7" id="7"/>
            <p:cNvSpPr/>
            <p:nvPr/>
          </p:nvSpPr>
          <p:spPr>
            <a:xfrm flipH="false" flipV="false" rot="0">
              <a:off x="0" y="347187"/>
              <a:ext cx="1809047" cy="1738946"/>
            </a:xfrm>
            <a:custGeom>
              <a:avLst/>
              <a:gdLst/>
              <a:ahLst/>
              <a:cxnLst/>
              <a:rect r="r" b="b" t="t" l="l"/>
              <a:pathLst>
                <a:path h="1738946" w="1809047">
                  <a:moveTo>
                    <a:pt x="0" y="0"/>
                  </a:moveTo>
                  <a:lnTo>
                    <a:pt x="1809047" y="0"/>
                  </a:lnTo>
                  <a:lnTo>
                    <a:pt x="1809047" y="1738946"/>
                  </a:lnTo>
                  <a:lnTo>
                    <a:pt x="0" y="1738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57064" y="285750"/>
              <a:ext cx="9457906"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CONCLUSION</a:t>
              </a:r>
            </a:p>
          </p:txBody>
        </p:sp>
      </p:grpSp>
      <p:sp>
        <p:nvSpPr>
          <p:cNvPr name="TextBox 9" id="9"/>
          <p:cNvSpPr txBox="true"/>
          <p:nvPr/>
        </p:nvSpPr>
        <p:spPr>
          <a:xfrm rot="0">
            <a:off x="2785715" y="2984442"/>
            <a:ext cx="12892679" cy="5683042"/>
          </a:xfrm>
          <a:prstGeom prst="rect">
            <a:avLst/>
          </a:prstGeom>
        </p:spPr>
        <p:txBody>
          <a:bodyPr anchor="t" rtlCol="false" tIns="0" lIns="0" bIns="0" rIns="0">
            <a:spAutoFit/>
          </a:bodyPr>
          <a:lstStyle/>
          <a:p>
            <a:pPr algn="just">
              <a:lnSpc>
                <a:spcPts val="4096"/>
              </a:lnSpc>
            </a:pPr>
            <a:r>
              <a:rPr lang="en-US" sz="2925" spc="-93">
                <a:solidFill>
                  <a:srgbClr val="4F4741"/>
                </a:solidFill>
                <a:latin typeface="Courier Prime"/>
                <a:ea typeface="Courier Prime"/>
                <a:cs typeface="Courier Prime"/>
                <a:sym typeface="Courier Prime"/>
              </a:rPr>
              <a:t>SocialWave is on track to develop an innovative tool aimed at helping budding content optimize their posts for higher engagement and virality. Our initial progress in data collection, algorithm selection, and feature implementation sets a solid foundation for the next phases of development. As we move forward, we will focus on integrating these components into a user-friendly application and refining our models to ensure accurate and impactful results for content creators. We are confident that SocialWave will offer valuable insights and practical tools to enhance social media strategy and success.</a:t>
            </a:r>
          </a:p>
        </p:txBody>
      </p:sp>
      <p:sp>
        <p:nvSpPr>
          <p:cNvPr name="TextBox 10" id="10"/>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1" id="11"/>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210347" y="1028700"/>
            <a:ext cx="7867306" cy="1824990"/>
            <a:chOff x="0" y="0"/>
            <a:chExt cx="10489742" cy="2433320"/>
          </a:xfrm>
        </p:grpSpPr>
        <p:sp>
          <p:nvSpPr>
            <p:cNvPr name="Freeform 7" id="7"/>
            <p:cNvSpPr/>
            <p:nvPr/>
          </p:nvSpPr>
          <p:spPr>
            <a:xfrm flipH="false" flipV="false" rot="0">
              <a:off x="0" y="351109"/>
              <a:ext cx="2495284" cy="1731103"/>
            </a:xfrm>
            <a:custGeom>
              <a:avLst/>
              <a:gdLst/>
              <a:ahLst/>
              <a:cxnLst/>
              <a:rect r="r" b="b" t="t" l="l"/>
              <a:pathLst>
                <a:path h="1731103" w="2495284">
                  <a:moveTo>
                    <a:pt x="0" y="0"/>
                  </a:moveTo>
                  <a:lnTo>
                    <a:pt x="2495284" y="0"/>
                  </a:lnTo>
                  <a:lnTo>
                    <a:pt x="2495284" y="1731102"/>
                  </a:lnTo>
                  <a:lnTo>
                    <a:pt x="0" y="17311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31836" y="285750"/>
              <a:ext cx="9457906"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REFERENCES</a:t>
              </a:r>
            </a:p>
          </p:txBody>
        </p:sp>
      </p:grpSp>
      <p:sp>
        <p:nvSpPr>
          <p:cNvPr name="TextBox 9" id="9"/>
          <p:cNvSpPr txBox="true"/>
          <p:nvPr/>
        </p:nvSpPr>
        <p:spPr>
          <a:xfrm rot="0">
            <a:off x="1487330" y="2957980"/>
            <a:ext cx="15313339" cy="6752369"/>
          </a:xfrm>
          <a:prstGeom prst="rect">
            <a:avLst/>
          </a:prstGeom>
        </p:spPr>
        <p:txBody>
          <a:bodyPr anchor="t" rtlCol="false" tIns="0" lIns="0" bIns="0" rIns="0">
            <a:spAutoFit/>
          </a:bodyPr>
          <a:lstStyle/>
          <a:p>
            <a:pPr algn="just" marL="552422" indent="-276211" lvl="1">
              <a:lnSpc>
                <a:spcPts val="3582"/>
              </a:lnSpc>
              <a:spcBef>
                <a:spcPct val="0"/>
              </a:spcBef>
              <a:buAutoNum type="arabicPeriod" startAt="1"/>
            </a:pPr>
            <a:r>
              <a:rPr lang="en-US" sz="2558">
                <a:solidFill>
                  <a:srgbClr val="4F4741"/>
                </a:solidFill>
                <a:latin typeface="Courier Prime"/>
                <a:ea typeface="Courier Prime"/>
                <a:cs typeface="Courier Prime"/>
                <a:sym typeface="Courier Prime"/>
              </a:rPr>
              <a:t>Purba, Krist</a:t>
            </a:r>
            <a:r>
              <a:rPr lang="en-US" sz="2558">
                <a:solidFill>
                  <a:srgbClr val="4F4741"/>
                </a:solidFill>
                <a:latin typeface="Courier Prime"/>
                <a:ea typeface="Courier Prime"/>
                <a:cs typeface="Courier Prime"/>
                <a:sym typeface="Courier Prime"/>
              </a:rPr>
              <a:t>o Radion, David Asirvatham, and Raja Kumar Murugesan. "Instagram post popularity trend analysis and prediction using hashtag, image assessment, and user history features." Int. Arab J. Inf. Technol. 18.1 (2021): 85-94.</a:t>
            </a:r>
          </a:p>
          <a:p>
            <a:pPr algn="just" marL="552422" indent="-276211" lvl="1">
              <a:lnSpc>
                <a:spcPts val="3582"/>
              </a:lnSpc>
              <a:spcBef>
                <a:spcPct val="0"/>
              </a:spcBef>
              <a:buAutoNum type="arabicPeriod" startAt="1"/>
            </a:pPr>
            <a:r>
              <a:rPr lang="en-US" sz="2558">
                <a:solidFill>
                  <a:srgbClr val="4F4741"/>
                </a:solidFill>
                <a:latin typeface="Courier Prime"/>
                <a:ea typeface="Courier Prime"/>
                <a:cs typeface="Courier Prime"/>
                <a:sym typeface="Courier Prime"/>
              </a:rPr>
              <a:t>Silva, Singhe, and Rasika Rajapaksha. "Predictive Analysis on Social Media Content to Become Viral." , International Conference on Advances in Technology and Computing (ICATC 2023)</a:t>
            </a:r>
          </a:p>
          <a:p>
            <a:pPr algn="just" marL="552422" indent="-276211" lvl="1">
              <a:lnSpc>
                <a:spcPts val="3582"/>
              </a:lnSpc>
              <a:spcBef>
                <a:spcPct val="0"/>
              </a:spcBef>
              <a:buAutoNum type="arabicPeriod" startAt="1"/>
            </a:pPr>
            <a:r>
              <a:rPr lang="en-US" sz="2558">
                <a:solidFill>
                  <a:srgbClr val="4F4741"/>
                </a:solidFill>
                <a:latin typeface="Courier Prime"/>
                <a:ea typeface="Courier Prime"/>
                <a:cs typeface="Courier Prime"/>
                <a:sym typeface="Courier Prime"/>
              </a:rPr>
              <a:t>Srivastava, S., Divekar, A.V., Anilkumar, C. et al. Comparative analysis of deep learning image detection algorithms. J Big Data 8, 66 (2021). </a:t>
            </a:r>
          </a:p>
          <a:p>
            <a:pPr algn="just" marL="552422" indent="-276211" lvl="1">
              <a:lnSpc>
                <a:spcPts val="3582"/>
              </a:lnSpc>
              <a:spcBef>
                <a:spcPct val="0"/>
              </a:spcBef>
              <a:buAutoNum type="arabicPeriod" startAt="1"/>
            </a:pPr>
            <a:r>
              <a:rPr lang="en-US" sz="2558">
                <a:solidFill>
                  <a:srgbClr val="4F4741"/>
                </a:solidFill>
                <a:latin typeface="Courier Prime"/>
                <a:ea typeface="Courier Prime"/>
                <a:cs typeface="Courier Prime"/>
                <a:sym typeface="Courier Prime"/>
              </a:rPr>
              <a:t>Carta, Salvatore, et al. “Popularity prediction of instagram posts." Information 11.9 (2020): 453.</a:t>
            </a:r>
          </a:p>
          <a:p>
            <a:pPr algn="just" marL="552422" indent="-276211" lvl="1">
              <a:lnSpc>
                <a:spcPts val="3582"/>
              </a:lnSpc>
              <a:spcBef>
                <a:spcPct val="0"/>
              </a:spcBef>
              <a:buAutoNum type="arabicPeriod" startAt="1"/>
            </a:pPr>
            <a:r>
              <a:rPr lang="en-US" sz="2558">
                <a:solidFill>
                  <a:srgbClr val="4F4741"/>
                </a:solidFill>
                <a:latin typeface="Courier Prime"/>
                <a:ea typeface="Courier Prime"/>
                <a:cs typeface="Courier Prime"/>
                <a:sym typeface="Courier Prime"/>
              </a:rPr>
              <a:t>Maulud, Dastan, and Adnan M. Abdulazeez. “A review on linear regression comprehensive in machine learning." Journal of Applied Science and Technology Trends 1.2 (2020): 140-147.</a:t>
            </a:r>
          </a:p>
          <a:p>
            <a:pPr algn="just">
              <a:lnSpc>
                <a:spcPts val="3862"/>
              </a:lnSpc>
              <a:spcBef>
                <a:spcPct val="0"/>
              </a:spcBef>
            </a:pPr>
          </a:p>
        </p:txBody>
      </p:sp>
      <p:sp>
        <p:nvSpPr>
          <p:cNvPr name="TextBox 10" id="10"/>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1" id="11"/>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368088" y="3223260"/>
            <a:ext cx="13551825" cy="3745230"/>
          </a:xfrm>
          <a:prstGeom prst="rect">
            <a:avLst/>
          </a:prstGeom>
        </p:spPr>
        <p:txBody>
          <a:bodyPr anchor="t" rtlCol="false" tIns="0" lIns="0" bIns="0" rIns="0">
            <a:spAutoFit/>
          </a:bodyPr>
          <a:lstStyle/>
          <a:p>
            <a:pPr algn="ctr">
              <a:lnSpc>
                <a:spcPts val="29760"/>
              </a:lnSpc>
            </a:pPr>
            <a:r>
              <a:rPr lang="en-US" b="true" sz="24000" spc="384">
                <a:solidFill>
                  <a:srgbClr val="4F4741"/>
                </a:solidFill>
                <a:latin typeface="TT Bluescreens Bold"/>
                <a:ea typeface="TT Bluescreens Bold"/>
                <a:cs typeface="TT Bluescreens Bold"/>
                <a:sym typeface="TT Bluescreens Bold"/>
              </a:rPr>
              <a:t>THANK YOU!</a:t>
            </a:r>
          </a:p>
        </p:txBody>
      </p:sp>
      <p:sp>
        <p:nvSpPr>
          <p:cNvPr name="Freeform 7" id="7"/>
          <p:cNvSpPr/>
          <p:nvPr/>
        </p:nvSpPr>
        <p:spPr>
          <a:xfrm flipH="false" flipV="false" rot="0">
            <a:off x="3380551" y="4083291"/>
            <a:ext cx="11526897" cy="1825092"/>
          </a:xfrm>
          <a:custGeom>
            <a:avLst/>
            <a:gdLst/>
            <a:ahLst/>
            <a:cxnLst/>
            <a:rect r="r" b="b" t="t" l="l"/>
            <a:pathLst>
              <a:path h="1825092" w="11526897">
                <a:moveTo>
                  <a:pt x="0" y="0"/>
                </a:moveTo>
                <a:lnTo>
                  <a:pt x="11526898" y="0"/>
                </a:lnTo>
                <a:lnTo>
                  <a:pt x="11526898" y="1825093"/>
                </a:lnTo>
                <a:lnTo>
                  <a:pt x="0" y="182509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9" id="9"/>
          <p:cNvSpPr txBox="true"/>
          <p:nvPr/>
        </p:nvSpPr>
        <p:spPr>
          <a:xfrm rot="0">
            <a:off x="16835318" y="9492551"/>
            <a:ext cx="423982"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46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839992" y="1226127"/>
            <a:ext cx="8608015" cy="1824990"/>
            <a:chOff x="0" y="0"/>
            <a:chExt cx="11477354" cy="2433320"/>
          </a:xfrm>
        </p:grpSpPr>
        <p:sp>
          <p:nvSpPr>
            <p:cNvPr name="Freeform 7" id="7"/>
            <p:cNvSpPr/>
            <p:nvPr/>
          </p:nvSpPr>
          <p:spPr>
            <a:xfrm flipH="false" flipV="false" rot="0">
              <a:off x="0" y="263492"/>
              <a:ext cx="1906335" cy="1906335"/>
            </a:xfrm>
            <a:custGeom>
              <a:avLst/>
              <a:gdLst/>
              <a:ahLst/>
              <a:cxnLst/>
              <a:rect r="r" b="b" t="t" l="l"/>
              <a:pathLst>
                <a:path h="1906335" w="1906335">
                  <a:moveTo>
                    <a:pt x="0" y="0"/>
                  </a:moveTo>
                  <a:lnTo>
                    <a:pt x="1906335" y="0"/>
                  </a:lnTo>
                  <a:lnTo>
                    <a:pt x="1906335" y="1906336"/>
                  </a:lnTo>
                  <a:lnTo>
                    <a:pt x="0" y="19063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19448" y="285750"/>
              <a:ext cx="9457906"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PROJECT OBJECTIVE</a:t>
              </a:r>
            </a:p>
          </p:txBody>
        </p:sp>
      </p:grpSp>
      <p:sp>
        <p:nvSpPr>
          <p:cNvPr name="TextBox 9" id="9"/>
          <p:cNvSpPr txBox="true"/>
          <p:nvPr/>
        </p:nvSpPr>
        <p:spPr>
          <a:xfrm rot="0">
            <a:off x="2287177" y="3283829"/>
            <a:ext cx="7009007" cy="2976562"/>
          </a:xfrm>
          <a:prstGeom prst="rect">
            <a:avLst/>
          </a:prstGeom>
        </p:spPr>
        <p:txBody>
          <a:bodyPr anchor="t" rtlCol="false" tIns="0" lIns="0" bIns="0" rIns="0">
            <a:spAutoFit/>
          </a:bodyPr>
          <a:lstStyle/>
          <a:p>
            <a:pPr algn="l">
              <a:lnSpc>
                <a:spcPts val="2939"/>
              </a:lnSpc>
            </a:pPr>
            <a:r>
              <a:rPr lang="en-US" sz="2799" b="true">
                <a:solidFill>
                  <a:srgbClr val="4F4741"/>
                </a:solidFill>
                <a:latin typeface="Courier Prime Bold"/>
                <a:ea typeface="Courier Prime Bold"/>
                <a:cs typeface="Courier Prime Bold"/>
                <a:sym typeface="Courier Prime Bold"/>
              </a:rPr>
              <a:t>Develop an engagement prediction model: </a:t>
            </a:r>
          </a:p>
          <a:p>
            <a:pPr algn="l">
              <a:lnSpc>
                <a:spcPts val="2939"/>
              </a:lnSpc>
            </a:pPr>
            <a:r>
              <a:rPr lang="en-US" sz="2799">
                <a:solidFill>
                  <a:srgbClr val="4F4741"/>
                </a:solidFill>
                <a:latin typeface="Courier Prime"/>
                <a:ea typeface="Courier Prime"/>
                <a:cs typeface="Courier Prime"/>
                <a:sym typeface="Courier Prime"/>
              </a:rPr>
              <a:t>Use a machine learning technique (Random Forest) to predict the engagement rate of Instagram posts based on images and hashtags.</a:t>
            </a:r>
          </a:p>
          <a:p>
            <a:pPr algn="l">
              <a:lnSpc>
                <a:spcPts val="2834"/>
              </a:lnSpc>
            </a:pPr>
          </a:p>
        </p:txBody>
      </p:sp>
      <p:sp>
        <p:nvSpPr>
          <p:cNvPr name="TextBox 10" id="10"/>
          <p:cNvSpPr txBox="true"/>
          <p:nvPr/>
        </p:nvSpPr>
        <p:spPr>
          <a:xfrm rot="0">
            <a:off x="1575342" y="4292078"/>
            <a:ext cx="429195" cy="923093"/>
          </a:xfrm>
          <a:prstGeom prst="rect">
            <a:avLst/>
          </a:prstGeom>
        </p:spPr>
        <p:txBody>
          <a:bodyPr anchor="t" rtlCol="false" tIns="0" lIns="0" bIns="0" rIns="0">
            <a:spAutoFit/>
          </a:bodyPr>
          <a:lstStyle/>
          <a:p>
            <a:pPr algn="l">
              <a:lnSpc>
                <a:spcPts val="6755"/>
              </a:lnSpc>
            </a:pPr>
            <a:r>
              <a:rPr lang="en-US" b="true" sz="7186" spc="-229">
                <a:solidFill>
                  <a:srgbClr val="4F4741"/>
                </a:solidFill>
                <a:latin typeface="Courier Prime Bold"/>
                <a:ea typeface="Courier Prime Bold"/>
                <a:cs typeface="Courier Prime Bold"/>
                <a:sym typeface="Courier Prime Bold"/>
              </a:rPr>
              <a:t>1</a:t>
            </a:r>
          </a:p>
        </p:txBody>
      </p:sp>
      <p:sp>
        <p:nvSpPr>
          <p:cNvPr name="TextBox 11" id="11"/>
          <p:cNvSpPr txBox="true"/>
          <p:nvPr/>
        </p:nvSpPr>
        <p:spPr>
          <a:xfrm rot="0">
            <a:off x="2287177" y="6660743"/>
            <a:ext cx="7280911" cy="1821180"/>
          </a:xfrm>
          <a:prstGeom prst="rect">
            <a:avLst/>
          </a:prstGeom>
        </p:spPr>
        <p:txBody>
          <a:bodyPr anchor="t" rtlCol="false" tIns="0" lIns="0" bIns="0" rIns="0">
            <a:spAutoFit/>
          </a:bodyPr>
          <a:lstStyle/>
          <a:p>
            <a:pPr algn="l">
              <a:lnSpc>
                <a:spcPts val="2939"/>
              </a:lnSpc>
            </a:pPr>
            <a:r>
              <a:rPr lang="en-US" sz="2799" b="true">
                <a:solidFill>
                  <a:srgbClr val="4F4741"/>
                </a:solidFill>
                <a:latin typeface="Courier Prime Bold"/>
                <a:ea typeface="Courier Prime Bold"/>
                <a:cs typeface="Courier Prime Bold"/>
                <a:sym typeface="Courier Prime Bold"/>
              </a:rPr>
              <a:t>Implement image analysis: </a:t>
            </a:r>
          </a:p>
          <a:p>
            <a:pPr algn="l">
              <a:lnSpc>
                <a:spcPts val="2939"/>
              </a:lnSpc>
            </a:pPr>
            <a:r>
              <a:rPr lang="en-US" sz="2799">
                <a:solidFill>
                  <a:srgbClr val="4F4741"/>
                </a:solidFill>
                <a:latin typeface="Courier Prime"/>
                <a:ea typeface="Courier Prime"/>
                <a:cs typeface="Courier Prime"/>
                <a:sym typeface="Courier Prime"/>
              </a:rPr>
              <a:t>Utilize an object detection algorithm (Faster-RCNN) to extract relevant image features.</a:t>
            </a:r>
          </a:p>
          <a:p>
            <a:pPr algn="l">
              <a:lnSpc>
                <a:spcPts val="2519"/>
              </a:lnSpc>
            </a:pPr>
          </a:p>
        </p:txBody>
      </p:sp>
      <p:sp>
        <p:nvSpPr>
          <p:cNvPr name="TextBox 12" id="12"/>
          <p:cNvSpPr txBox="true"/>
          <p:nvPr/>
        </p:nvSpPr>
        <p:spPr>
          <a:xfrm rot="0">
            <a:off x="1575342" y="7181223"/>
            <a:ext cx="377705" cy="923093"/>
          </a:xfrm>
          <a:prstGeom prst="rect">
            <a:avLst/>
          </a:prstGeom>
        </p:spPr>
        <p:txBody>
          <a:bodyPr anchor="t" rtlCol="false" tIns="0" lIns="0" bIns="0" rIns="0">
            <a:spAutoFit/>
          </a:bodyPr>
          <a:lstStyle/>
          <a:p>
            <a:pPr algn="l">
              <a:lnSpc>
                <a:spcPts val="6755"/>
              </a:lnSpc>
            </a:pPr>
            <a:r>
              <a:rPr lang="en-US" b="true" sz="7186" spc="-229">
                <a:solidFill>
                  <a:srgbClr val="4F4741"/>
                </a:solidFill>
                <a:latin typeface="Courier Prime Bold"/>
                <a:ea typeface="Courier Prime Bold"/>
                <a:cs typeface="Courier Prime Bold"/>
                <a:sym typeface="Courier Prime Bold"/>
              </a:rPr>
              <a:t>2</a:t>
            </a:r>
          </a:p>
        </p:txBody>
      </p:sp>
      <p:sp>
        <p:nvSpPr>
          <p:cNvPr name="TextBox 13" id="13"/>
          <p:cNvSpPr txBox="true"/>
          <p:nvPr/>
        </p:nvSpPr>
        <p:spPr>
          <a:xfrm rot="0">
            <a:off x="10137663" y="4504933"/>
            <a:ext cx="7121637" cy="2935605"/>
          </a:xfrm>
          <a:prstGeom prst="rect">
            <a:avLst/>
          </a:prstGeom>
        </p:spPr>
        <p:txBody>
          <a:bodyPr anchor="t" rtlCol="false" tIns="0" lIns="0" bIns="0" rIns="0">
            <a:spAutoFit/>
          </a:bodyPr>
          <a:lstStyle/>
          <a:p>
            <a:pPr algn="l">
              <a:lnSpc>
                <a:spcPts val="2939"/>
              </a:lnSpc>
            </a:pPr>
            <a:r>
              <a:rPr lang="en-US" sz="2799" b="true">
                <a:solidFill>
                  <a:srgbClr val="4F4741"/>
                </a:solidFill>
                <a:latin typeface="Courier Prime Bold"/>
                <a:ea typeface="Courier Prime Bold"/>
                <a:cs typeface="Courier Prime Bold"/>
                <a:sym typeface="Courier Prime Bold"/>
              </a:rPr>
              <a:t>Build a caption generation and hashtag recommendation feature: </a:t>
            </a:r>
          </a:p>
          <a:p>
            <a:pPr algn="l">
              <a:lnSpc>
                <a:spcPts val="2939"/>
              </a:lnSpc>
            </a:pPr>
            <a:r>
              <a:rPr lang="en-US" sz="2799">
                <a:solidFill>
                  <a:srgbClr val="4F4741"/>
                </a:solidFill>
                <a:latin typeface="Courier Prime"/>
                <a:ea typeface="Courier Prime"/>
                <a:cs typeface="Courier Prime"/>
                <a:sym typeface="Courier Prime"/>
              </a:rPr>
              <a:t>Use NLP models to generate creative and contextually relevant captions and recommend hashtags based on uploaded images or user-provided prompts.</a:t>
            </a:r>
          </a:p>
          <a:p>
            <a:pPr algn="l">
              <a:lnSpc>
                <a:spcPts val="2519"/>
              </a:lnSpc>
            </a:pPr>
          </a:p>
        </p:txBody>
      </p:sp>
      <p:sp>
        <p:nvSpPr>
          <p:cNvPr name="TextBox 14" id="14"/>
          <p:cNvSpPr txBox="true"/>
          <p:nvPr/>
        </p:nvSpPr>
        <p:spPr>
          <a:xfrm rot="0">
            <a:off x="9402505" y="5582626"/>
            <a:ext cx="443256" cy="923093"/>
          </a:xfrm>
          <a:prstGeom prst="rect">
            <a:avLst/>
          </a:prstGeom>
        </p:spPr>
        <p:txBody>
          <a:bodyPr anchor="t" rtlCol="false" tIns="0" lIns="0" bIns="0" rIns="0">
            <a:spAutoFit/>
          </a:bodyPr>
          <a:lstStyle/>
          <a:p>
            <a:pPr algn="l">
              <a:lnSpc>
                <a:spcPts val="6755"/>
              </a:lnSpc>
            </a:pPr>
            <a:r>
              <a:rPr lang="en-US" b="true" sz="7186" spc="-229">
                <a:solidFill>
                  <a:srgbClr val="4F4741"/>
                </a:solidFill>
                <a:latin typeface="Courier Prime Bold"/>
                <a:ea typeface="Courier Prime Bold"/>
                <a:cs typeface="Courier Prime Bold"/>
                <a:sym typeface="Courier Prime Bold"/>
              </a:rPr>
              <a:t>3</a:t>
            </a:r>
          </a:p>
        </p:txBody>
      </p:sp>
      <p:sp>
        <p:nvSpPr>
          <p:cNvPr name="TextBox 15" id="15"/>
          <p:cNvSpPr txBox="true"/>
          <p:nvPr/>
        </p:nvSpPr>
        <p:spPr>
          <a:xfrm rot="0">
            <a:off x="1095375"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6" id="16"/>
          <p:cNvSpPr txBox="true"/>
          <p:nvPr/>
        </p:nvSpPr>
        <p:spPr>
          <a:xfrm rot="0">
            <a:off x="17026890" y="9412751"/>
            <a:ext cx="212050"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839992" y="1226127"/>
            <a:ext cx="8608015" cy="1824990"/>
            <a:chOff x="0" y="0"/>
            <a:chExt cx="11477354" cy="2433320"/>
          </a:xfrm>
        </p:grpSpPr>
        <p:sp>
          <p:nvSpPr>
            <p:cNvPr name="Freeform 7" id="7"/>
            <p:cNvSpPr/>
            <p:nvPr/>
          </p:nvSpPr>
          <p:spPr>
            <a:xfrm flipH="false" flipV="false" rot="0">
              <a:off x="0" y="263492"/>
              <a:ext cx="1906335" cy="1906335"/>
            </a:xfrm>
            <a:custGeom>
              <a:avLst/>
              <a:gdLst/>
              <a:ahLst/>
              <a:cxnLst/>
              <a:rect r="r" b="b" t="t" l="l"/>
              <a:pathLst>
                <a:path h="1906335" w="1906335">
                  <a:moveTo>
                    <a:pt x="0" y="0"/>
                  </a:moveTo>
                  <a:lnTo>
                    <a:pt x="1906335" y="0"/>
                  </a:lnTo>
                  <a:lnTo>
                    <a:pt x="1906335" y="1906336"/>
                  </a:lnTo>
                  <a:lnTo>
                    <a:pt x="0" y="19063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19448" y="285750"/>
              <a:ext cx="9457906" cy="214757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PROJECT OBJECTIVE</a:t>
              </a:r>
            </a:p>
          </p:txBody>
        </p:sp>
      </p:grpSp>
      <p:sp>
        <p:nvSpPr>
          <p:cNvPr name="TextBox 9" id="9"/>
          <p:cNvSpPr txBox="true"/>
          <p:nvPr/>
        </p:nvSpPr>
        <p:spPr>
          <a:xfrm rot="0">
            <a:off x="4651265" y="3792123"/>
            <a:ext cx="9697305" cy="2312670"/>
          </a:xfrm>
          <a:prstGeom prst="rect">
            <a:avLst/>
          </a:prstGeom>
        </p:spPr>
        <p:txBody>
          <a:bodyPr anchor="t" rtlCol="false" tIns="0" lIns="0" bIns="0" rIns="0">
            <a:spAutoFit/>
          </a:bodyPr>
          <a:lstStyle/>
          <a:p>
            <a:pPr algn="l">
              <a:lnSpc>
                <a:spcPts val="3044"/>
              </a:lnSpc>
            </a:pPr>
            <a:r>
              <a:rPr lang="en-US" sz="2899" b="true">
                <a:solidFill>
                  <a:srgbClr val="4F4741"/>
                </a:solidFill>
                <a:latin typeface="Courier Prime Bold"/>
                <a:ea typeface="Courier Prime Bold"/>
                <a:cs typeface="Courier Prime Bold"/>
                <a:sym typeface="Courier Prime Bold"/>
              </a:rPr>
              <a:t>Create a user-friendly web application:</a:t>
            </a:r>
            <a:r>
              <a:rPr lang="en-US" sz="2899">
                <a:solidFill>
                  <a:srgbClr val="4F4741"/>
                </a:solidFill>
                <a:latin typeface="Courier Prime"/>
                <a:ea typeface="Courier Prime"/>
                <a:cs typeface="Courier Prime"/>
                <a:sym typeface="Courier Prime"/>
              </a:rPr>
              <a:t> </a:t>
            </a:r>
          </a:p>
          <a:p>
            <a:pPr algn="l">
              <a:lnSpc>
                <a:spcPts val="3044"/>
              </a:lnSpc>
            </a:pPr>
            <a:r>
              <a:rPr lang="en-US" sz="2899">
                <a:solidFill>
                  <a:srgbClr val="4F4741"/>
                </a:solidFill>
                <a:latin typeface="Courier Prime"/>
                <a:ea typeface="Courier Prime"/>
                <a:cs typeface="Courier Prime"/>
                <a:sym typeface="Courier Prime"/>
              </a:rPr>
              <a:t>Provide an intuitive interface for content creators to upload images, enter hashtags, and receive engagement predictions and caption suggestions in real-time.</a:t>
            </a:r>
          </a:p>
          <a:p>
            <a:pPr algn="l">
              <a:lnSpc>
                <a:spcPts val="3044"/>
              </a:lnSpc>
            </a:pPr>
          </a:p>
        </p:txBody>
      </p:sp>
      <p:sp>
        <p:nvSpPr>
          <p:cNvPr name="TextBox 10" id="10"/>
          <p:cNvSpPr txBox="true"/>
          <p:nvPr/>
        </p:nvSpPr>
        <p:spPr>
          <a:xfrm rot="0">
            <a:off x="3939430" y="4452488"/>
            <a:ext cx="429195" cy="945445"/>
          </a:xfrm>
          <a:prstGeom prst="rect">
            <a:avLst/>
          </a:prstGeom>
        </p:spPr>
        <p:txBody>
          <a:bodyPr anchor="t" rtlCol="false" tIns="0" lIns="0" bIns="0" rIns="0">
            <a:spAutoFit/>
          </a:bodyPr>
          <a:lstStyle/>
          <a:p>
            <a:pPr algn="l">
              <a:lnSpc>
                <a:spcPts val="6849"/>
              </a:lnSpc>
            </a:pPr>
            <a:r>
              <a:rPr lang="en-US" b="true" sz="7286" spc="-233">
                <a:solidFill>
                  <a:srgbClr val="4F4741"/>
                </a:solidFill>
                <a:latin typeface="Courier Prime Bold"/>
                <a:ea typeface="Courier Prime Bold"/>
                <a:cs typeface="Courier Prime Bold"/>
                <a:sym typeface="Courier Prime Bold"/>
              </a:rPr>
              <a:t>4</a:t>
            </a:r>
          </a:p>
        </p:txBody>
      </p:sp>
      <p:sp>
        <p:nvSpPr>
          <p:cNvPr name="TextBox 11" id="11"/>
          <p:cNvSpPr txBox="true"/>
          <p:nvPr/>
        </p:nvSpPr>
        <p:spPr>
          <a:xfrm rot="0">
            <a:off x="4651265" y="6419363"/>
            <a:ext cx="9161578" cy="1931670"/>
          </a:xfrm>
          <a:prstGeom prst="rect">
            <a:avLst/>
          </a:prstGeom>
        </p:spPr>
        <p:txBody>
          <a:bodyPr anchor="t" rtlCol="false" tIns="0" lIns="0" bIns="0" rIns="0">
            <a:spAutoFit/>
          </a:bodyPr>
          <a:lstStyle/>
          <a:p>
            <a:pPr algn="l">
              <a:lnSpc>
                <a:spcPts val="3044"/>
              </a:lnSpc>
            </a:pPr>
            <a:r>
              <a:rPr lang="en-US" sz="2899" b="true">
                <a:solidFill>
                  <a:srgbClr val="4F4741"/>
                </a:solidFill>
                <a:latin typeface="Courier Prime Bold"/>
                <a:ea typeface="Courier Prime Bold"/>
                <a:cs typeface="Courier Prime Bold"/>
                <a:sym typeface="Courier Prime Bold"/>
              </a:rPr>
              <a:t>Optimize posts for virality: </a:t>
            </a:r>
          </a:p>
          <a:p>
            <a:pPr algn="l">
              <a:lnSpc>
                <a:spcPts val="3044"/>
              </a:lnSpc>
            </a:pPr>
            <a:r>
              <a:rPr lang="en-US" sz="2899">
                <a:solidFill>
                  <a:srgbClr val="4F4741"/>
                </a:solidFill>
                <a:latin typeface="Courier Prime"/>
                <a:ea typeface="Courier Prime"/>
                <a:cs typeface="Courier Prime"/>
                <a:sym typeface="Courier Prime"/>
              </a:rPr>
              <a:t>Help content creators increase the likelihood of their posts going viral by providing insights into hashtag performance and content quality.</a:t>
            </a:r>
          </a:p>
        </p:txBody>
      </p:sp>
      <p:sp>
        <p:nvSpPr>
          <p:cNvPr name="TextBox 12" id="12"/>
          <p:cNvSpPr txBox="true"/>
          <p:nvPr/>
        </p:nvSpPr>
        <p:spPr>
          <a:xfrm rot="0">
            <a:off x="3939430" y="6979150"/>
            <a:ext cx="429195" cy="945445"/>
          </a:xfrm>
          <a:prstGeom prst="rect">
            <a:avLst/>
          </a:prstGeom>
        </p:spPr>
        <p:txBody>
          <a:bodyPr anchor="t" rtlCol="false" tIns="0" lIns="0" bIns="0" rIns="0">
            <a:spAutoFit/>
          </a:bodyPr>
          <a:lstStyle/>
          <a:p>
            <a:pPr algn="l">
              <a:lnSpc>
                <a:spcPts val="6849"/>
              </a:lnSpc>
            </a:pPr>
            <a:r>
              <a:rPr lang="en-US" b="true" sz="7286" spc="-233">
                <a:solidFill>
                  <a:srgbClr val="4F4741"/>
                </a:solidFill>
                <a:latin typeface="Courier Prime Bold"/>
                <a:ea typeface="Courier Prime Bold"/>
                <a:cs typeface="Courier Prime Bold"/>
                <a:sym typeface="Courier Prime Bold"/>
              </a:rPr>
              <a:t>5</a:t>
            </a:r>
          </a:p>
        </p:txBody>
      </p:sp>
      <p:sp>
        <p:nvSpPr>
          <p:cNvPr name="TextBox 13" id="13"/>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4" id="14"/>
          <p:cNvSpPr txBox="true"/>
          <p:nvPr/>
        </p:nvSpPr>
        <p:spPr>
          <a:xfrm rot="0">
            <a:off x="17026890" y="9412751"/>
            <a:ext cx="212050"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618558" y="2495412"/>
            <a:ext cx="12640742" cy="5296177"/>
          </a:xfrm>
          <a:custGeom>
            <a:avLst/>
            <a:gdLst/>
            <a:ahLst/>
            <a:cxnLst/>
            <a:rect r="r" b="b" t="t" l="l"/>
            <a:pathLst>
              <a:path h="5296177" w="12640742">
                <a:moveTo>
                  <a:pt x="0" y="0"/>
                </a:moveTo>
                <a:lnTo>
                  <a:pt x="12640742" y="0"/>
                </a:lnTo>
                <a:lnTo>
                  <a:pt x="12640742" y="5296176"/>
                </a:lnTo>
                <a:lnTo>
                  <a:pt x="0" y="5296176"/>
                </a:lnTo>
                <a:lnTo>
                  <a:pt x="0" y="0"/>
                </a:lnTo>
                <a:close/>
              </a:path>
            </a:pathLst>
          </a:custGeom>
          <a:blipFill>
            <a:blip r:embed="rId3"/>
            <a:stretch>
              <a:fillRect l="0" t="0" r="0" b="-107052"/>
            </a:stretch>
          </a:blipFill>
        </p:spPr>
      </p:sp>
      <p:grpSp>
        <p:nvGrpSpPr>
          <p:cNvPr name="Group 4" id="4"/>
          <p:cNvGrpSpPr/>
          <p:nvPr/>
        </p:nvGrpSpPr>
        <p:grpSpPr>
          <a:xfrm rot="0">
            <a:off x="601371" y="3201281"/>
            <a:ext cx="3547684" cy="3884438"/>
            <a:chOff x="0" y="0"/>
            <a:chExt cx="4730245" cy="5179251"/>
          </a:xfrm>
        </p:grpSpPr>
        <p:sp>
          <p:nvSpPr>
            <p:cNvPr name="Freeform 5" id="5"/>
            <p:cNvSpPr/>
            <p:nvPr/>
          </p:nvSpPr>
          <p:spPr>
            <a:xfrm flipH="false" flipV="false" rot="0">
              <a:off x="1516925" y="0"/>
              <a:ext cx="1696396" cy="1696396"/>
            </a:xfrm>
            <a:custGeom>
              <a:avLst/>
              <a:gdLst/>
              <a:ahLst/>
              <a:cxnLst/>
              <a:rect r="r" b="b" t="t" l="l"/>
              <a:pathLst>
                <a:path h="1696396" w="1696396">
                  <a:moveTo>
                    <a:pt x="0" y="0"/>
                  </a:moveTo>
                  <a:lnTo>
                    <a:pt x="1696396" y="0"/>
                  </a:lnTo>
                  <a:lnTo>
                    <a:pt x="1696396" y="1696396"/>
                  </a:lnTo>
                  <a:lnTo>
                    <a:pt x="0" y="1696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0" y="1915471"/>
              <a:ext cx="4730245" cy="3263780"/>
            </a:xfrm>
            <a:prstGeom prst="rect">
              <a:avLst/>
            </a:prstGeom>
          </p:spPr>
          <p:txBody>
            <a:bodyPr anchor="t" rtlCol="false" tIns="0" lIns="0" bIns="0" rIns="0">
              <a:spAutoFit/>
            </a:bodyPr>
            <a:lstStyle/>
            <a:p>
              <a:pPr algn="ctr">
                <a:lnSpc>
                  <a:spcPts val="9055"/>
                </a:lnSpc>
              </a:pPr>
              <a:r>
                <a:rPr lang="en-US" b="true" sz="9633" spc="-308">
                  <a:solidFill>
                    <a:srgbClr val="4F4741"/>
                  </a:solidFill>
                  <a:latin typeface="TT Bluescreens Bold"/>
                  <a:ea typeface="TT Bluescreens Bold"/>
                  <a:cs typeface="TT Bluescreens Bold"/>
                  <a:sym typeface="TT Bluescreens Bold"/>
                </a:rPr>
                <a:t>LITERATURE SURVEY</a:t>
              </a:r>
            </a:p>
          </p:txBody>
        </p:sp>
      </p:grpSp>
      <p:sp>
        <p:nvSpPr>
          <p:cNvPr name="TextBox 7" id="7"/>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8" id="8"/>
          <p:cNvSpPr txBox="true"/>
          <p:nvPr/>
        </p:nvSpPr>
        <p:spPr>
          <a:xfrm rot="0">
            <a:off x="17026890" y="9412751"/>
            <a:ext cx="212050"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31817" y="3201281"/>
            <a:ext cx="3547684" cy="3884438"/>
            <a:chOff x="0" y="0"/>
            <a:chExt cx="4730245" cy="5179251"/>
          </a:xfrm>
        </p:grpSpPr>
        <p:sp>
          <p:nvSpPr>
            <p:cNvPr name="Freeform 4" id="4"/>
            <p:cNvSpPr/>
            <p:nvPr/>
          </p:nvSpPr>
          <p:spPr>
            <a:xfrm flipH="false" flipV="false" rot="0">
              <a:off x="1516925" y="0"/>
              <a:ext cx="1696396" cy="1696396"/>
            </a:xfrm>
            <a:custGeom>
              <a:avLst/>
              <a:gdLst/>
              <a:ahLst/>
              <a:cxnLst/>
              <a:rect r="r" b="b" t="t" l="l"/>
              <a:pathLst>
                <a:path h="1696396" w="1696396">
                  <a:moveTo>
                    <a:pt x="0" y="0"/>
                  </a:moveTo>
                  <a:lnTo>
                    <a:pt x="1696396" y="0"/>
                  </a:lnTo>
                  <a:lnTo>
                    <a:pt x="1696396" y="1696396"/>
                  </a:lnTo>
                  <a:lnTo>
                    <a:pt x="0" y="16963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0" y="1915471"/>
              <a:ext cx="4730245" cy="3263780"/>
            </a:xfrm>
            <a:prstGeom prst="rect">
              <a:avLst/>
            </a:prstGeom>
          </p:spPr>
          <p:txBody>
            <a:bodyPr anchor="t" rtlCol="false" tIns="0" lIns="0" bIns="0" rIns="0">
              <a:spAutoFit/>
            </a:bodyPr>
            <a:lstStyle/>
            <a:p>
              <a:pPr algn="ctr">
                <a:lnSpc>
                  <a:spcPts val="9055"/>
                </a:lnSpc>
              </a:pPr>
              <a:r>
                <a:rPr lang="en-US" b="true" sz="9633" spc="-308">
                  <a:solidFill>
                    <a:srgbClr val="4F4741"/>
                  </a:solidFill>
                  <a:latin typeface="TT Bluescreens Bold"/>
                  <a:ea typeface="TT Bluescreens Bold"/>
                  <a:cs typeface="TT Bluescreens Bold"/>
                  <a:sym typeface="TT Bluescreens Bold"/>
                </a:rPr>
                <a:t>LITERATURE SURVEY</a:t>
              </a:r>
            </a:p>
          </p:txBody>
        </p:sp>
      </p:grpSp>
      <p:grpSp>
        <p:nvGrpSpPr>
          <p:cNvPr name="Group 6" id="6"/>
          <p:cNvGrpSpPr/>
          <p:nvPr/>
        </p:nvGrpSpPr>
        <p:grpSpPr>
          <a:xfrm rot="0">
            <a:off x="4872253" y="2292569"/>
            <a:ext cx="12387047" cy="5841123"/>
            <a:chOff x="0" y="0"/>
            <a:chExt cx="16516062" cy="7788164"/>
          </a:xfrm>
        </p:grpSpPr>
        <p:sp>
          <p:nvSpPr>
            <p:cNvPr name="Freeform 7" id="7"/>
            <p:cNvSpPr/>
            <p:nvPr/>
          </p:nvSpPr>
          <p:spPr>
            <a:xfrm flipH="false" flipV="false" rot="0">
              <a:off x="0" y="1035868"/>
              <a:ext cx="16516062" cy="6752296"/>
            </a:xfrm>
            <a:custGeom>
              <a:avLst/>
              <a:gdLst/>
              <a:ahLst/>
              <a:cxnLst/>
              <a:rect r="r" b="b" t="t" l="l"/>
              <a:pathLst>
                <a:path h="6752296" w="16516062">
                  <a:moveTo>
                    <a:pt x="0" y="0"/>
                  </a:moveTo>
                  <a:lnTo>
                    <a:pt x="16516062" y="0"/>
                  </a:lnTo>
                  <a:lnTo>
                    <a:pt x="16516062" y="6752296"/>
                  </a:lnTo>
                  <a:lnTo>
                    <a:pt x="0" y="6752296"/>
                  </a:lnTo>
                  <a:lnTo>
                    <a:pt x="0" y="0"/>
                  </a:lnTo>
                  <a:close/>
                </a:path>
              </a:pathLst>
            </a:custGeom>
            <a:blipFill>
              <a:blip r:embed="rId5"/>
              <a:stretch>
                <a:fillRect l="0" t="-104221" r="0" b="-7950"/>
              </a:stretch>
            </a:blipFill>
          </p:spPr>
        </p:sp>
        <p:sp>
          <p:nvSpPr>
            <p:cNvPr name="Freeform 8" id="8"/>
            <p:cNvSpPr/>
            <p:nvPr/>
          </p:nvSpPr>
          <p:spPr>
            <a:xfrm flipH="false" flipV="false" rot="0">
              <a:off x="0" y="0"/>
              <a:ext cx="16516062" cy="1035868"/>
            </a:xfrm>
            <a:custGeom>
              <a:avLst/>
              <a:gdLst/>
              <a:ahLst/>
              <a:cxnLst/>
              <a:rect r="r" b="b" t="t" l="l"/>
              <a:pathLst>
                <a:path h="1035868" w="16516062">
                  <a:moveTo>
                    <a:pt x="0" y="0"/>
                  </a:moveTo>
                  <a:lnTo>
                    <a:pt x="16516062" y="0"/>
                  </a:lnTo>
                  <a:lnTo>
                    <a:pt x="16516062" y="1035868"/>
                  </a:lnTo>
                  <a:lnTo>
                    <a:pt x="0" y="1035868"/>
                  </a:lnTo>
                  <a:lnTo>
                    <a:pt x="0" y="0"/>
                  </a:lnTo>
                  <a:close/>
                </a:path>
              </a:pathLst>
            </a:custGeom>
            <a:blipFill>
              <a:blip r:embed="rId5"/>
              <a:stretch>
                <a:fillRect l="0" t="0" r="0" b="-1283043"/>
              </a:stretch>
            </a:blipFill>
          </p:spPr>
        </p:sp>
      </p:grpSp>
      <p:sp>
        <p:nvSpPr>
          <p:cNvPr name="TextBox 9" id="9"/>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0" id="10"/>
          <p:cNvSpPr txBox="true"/>
          <p:nvPr/>
        </p:nvSpPr>
        <p:spPr>
          <a:xfrm rot="0">
            <a:off x="17026890" y="9412751"/>
            <a:ext cx="212050"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2BBB6"/>
            </a:solidFill>
          </p:spPr>
        </p:sp>
        <p:sp>
          <p:nvSpPr>
            <p:cNvPr name="TextBox 5" id="5"/>
            <p:cNvSpPr txBox="true"/>
            <p:nvPr/>
          </p:nvSpPr>
          <p:spPr>
            <a:xfrm>
              <a:off x="0" y="-47625"/>
              <a:ext cx="4274726" cy="221509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709000" y="1226127"/>
            <a:ext cx="1521784" cy="1517979"/>
          </a:xfrm>
          <a:custGeom>
            <a:avLst/>
            <a:gdLst/>
            <a:ahLst/>
            <a:cxnLst/>
            <a:rect r="r" b="b" t="t" l="l"/>
            <a:pathLst>
              <a:path h="1517979" w="1521784">
                <a:moveTo>
                  <a:pt x="0" y="0"/>
                </a:moveTo>
                <a:lnTo>
                  <a:pt x="1521784" y="0"/>
                </a:lnTo>
                <a:lnTo>
                  <a:pt x="1521784" y="1517979"/>
                </a:lnTo>
                <a:lnTo>
                  <a:pt x="0" y="15179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453020" y="1358371"/>
            <a:ext cx="7093429" cy="1539240"/>
          </a:xfrm>
          <a:prstGeom prst="rect">
            <a:avLst/>
          </a:prstGeom>
        </p:spPr>
        <p:txBody>
          <a:bodyPr anchor="t" rtlCol="false" tIns="0" lIns="0" bIns="0" rIns="0">
            <a:spAutoFit/>
          </a:bodyPr>
          <a:lstStyle/>
          <a:p>
            <a:pPr algn="ctr">
              <a:lnSpc>
                <a:spcPts val="11280"/>
              </a:lnSpc>
            </a:pPr>
            <a:r>
              <a:rPr lang="en-US" b="true" sz="12000" spc="-384">
                <a:solidFill>
                  <a:srgbClr val="4F4741"/>
                </a:solidFill>
                <a:latin typeface="TT Bluescreens Bold"/>
                <a:ea typeface="TT Bluescreens Bold"/>
                <a:cs typeface="TT Bluescreens Bold"/>
                <a:sym typeface="TT Bluescreens Bold"/>
              </a:rPr>
              <a:t>PROPOSED METHOD</a:t>
            </a:r>
          </a:p>
        </p:txBody>
      </p:sp>
      <p:sp>
        <p:nvSpPr>
          <p:cNvPr name="TextBox 8" id="8"/>
          <p:cNvSpPr txBox="true"/>
          <p:nvPr/>
        </p:nvSpPr>
        <p:spPr>
          <a:xfrm rot="0">
            <a:off x="1413078" y="3100038"/>
            <a:ext cx="15461844" cy="6390322"/>
          </a:xfrm>
          <a:prstGeom prst="rect">
            <a:avLst/>
          </a:prstGeom>
        </p:spPr>
        <p:txBody>
          <a:bodyPr anchor="t" rtlCol="false" tIns="0" lIns="0" bIns="0" rIns="0">
            <a:spAutoFit/>
          </a:bodyPr>
          <a:lstStyle/>
          <a:p>
            <a:pPr algn="ctr">
              <a:lnSpc>
                <a:spcPts val="4199"/>
              </a:lnSpc>
            </a:pPr>
            <a:r>
              <a:rPr lang="en-US" sz="3999" b="true">
                <a:solidFill>
                  <a:srgbClr val="4F4741"/>
                </a:solidFill>
                <a:latin typeface="Courier Prime Bold"/>
                <a:ea typeface="Courier Prime Bold"/>
                <a:cs typeface="Courier Prime Bold"/>
                <a:sym typeface="Courier Prime Bold"/>
              </a:rPr>
              <a:t>Random Forest for ER Prediction:</a:t>
            </a:r>
          </a:p>
          <a:p>
            <a:pPr algn="ctr">
              <a:lnSpc>
                <a:spcPts val="4199"/>
              </a:lnSpc>
            </a:pPr>
          </a:p>
          <a:p>
            <a:pPr algn="l">
              <a:lnSpc>
                <a:spcPts val="3044"/>
              </a:lnSpc>
            </a:pPr>
            <a:r>
              <a:rPr lang="en-US" sz="2899">
                <a:solidFill>
                  <a:srgbClr val="4F4741"/>
                </a:solidFill>
                <a:latin typeface="Courier Prime"/>
                <a:ea typeface="Courier Prime"/>
                <a:cs typeface="Courier Prime"/>
                <a:sym typeface="Courier Prime"/>
              </a:rPr>
              <a:t>1. Collect a dataset of Instagram posts, including features such as  generated hashtags, captions, and engagement metrics (likes, comments, followers).</a:t>
            </a:r>
          </a:p>
          <a:p>
            <a:pPr algn="l">
              <a:lnSpc>
                <a:spcPts val="3044"/>
              </a:lnSpc>
            </a:pPr>
          </a:p>
          <a:p>
            <a:pPr algn="l">
              <a:lnSpc>
                <a:spcPts val="3044"/>
              </a:lnSpc>
            </a:pPr>
            <a:r>
              <a:rPr lang="en-US" sz="2899">
                <a:solidFill>
                  <a:srgbClr val="4F4741"/>
                </a:solidFill>
                <a:latin typeface="Courier Prime"/>
                <a:ea typeface="Courier Prime"/>
                <a:cs typeface="Courier Prime"/>
                <a:sym typeface="Courier Prime"/>
              </a:rPr>
              <a:t>2.Preprocess the data by cleaning, normalizing, and encoding categorical variables (e.g., hashtags, captions) into numerical formats suitable for analysis.</a:t>
            </a:r>
          </a:p>
          <a:p>
            <a:pPr algn="l">
              <a:lnSpc>
                <a:spcPts val="3044"/>
              </a:lnSpc>
            </a:pPr>
          </a:p>
          <a:p>
            <a:pPr algn="l">
              <a:lnSpc>
                <a:spcPts val="3044"/>
              </a:lnSpc>
            </a:pPr>
            <a:r>
              <a:rPr lang="en-US" sz="2899">
                <a:solidFill>
                  <a:srgbClr val="4F4741"/>
                </a:solidFill>
                <a:latin typeface="Courier Prime"/>
                <a:ea typeface="Courier Prime"/>
                <a:cs typeface="Courier Prime"/>
                <a:sym typeface="Courier Prime"/>
              </a:rPr>
              <a:t>3.Split the dataset into training and testing sets to evaluate model performance.</a:t>
            </a:r>
          </a:p>
          <a:p>
            <a:pPr algn="l">
              <a:lnSpc>
                <a:spcPts val="3044"/>
              </a:lnSpc>
            </a:pPr>
          </a:p>
          <a:p>
            <a:pPr algn="l">
              <a:lnSpc>
                <a:spcPts val="3044"/>
              </a:lnSpc>
            </a:pPr>
            <a:r>
              <a:rPr lang="en-US" sz="2899">
                <a:solidFill>
                  <a:srgbClr val="4F4741"/>
                </a:solidFill>
                <a:latin typeface="Courier Prime"/>
                <a:ea typeface="Courier Prime"/>
                <a:cs typeface="Courier Prime"/>
                <a:sym typeface="Courier Prime"/>
              </a:rPr>
              <a:t>4.Initialize the Random Forest algorithm with specified hyperparameters (number of trees, maximum depth, etc.).</a:t>
            </a:r>
          </a:p>
          <a:p>
            <a:pPr algn="l">
              <a:lnSpc>
                <a:spcPts val="3044"/>
              </a:lnSpc>
            </a:pPr>
          </a:p>
        </p:txBody>
      </p:sp>
      <p:sp>
        <p:nvSpPr>
          <p:cNvPr name="TextBox 9" id="9"/>
          <p:cNvSpPr txBox="true"/>
          <p:nvPr/>
        </p:nvSpPr>
        <p:spPr>
          <a:xfrm rot="0">
            <a:off x="1028700" y="9557053"/>
            <a:ext cx="10067746" cy="373267"/>
          </a:xfrm>
          <a:prstGeom prst="rect">
            <a:avLst/>
          </a:prstGeom>
        </p:spPr>
        <p:txBody>
          <a:bodyPr anchor="t" rtlCol="false" tIns="0" lIns="0" bIns="0" rIns="0">
            <a:spAutoFit/>
          </a:bodyPr>
          <a:lstStyle/>
          <a:p>
            <a:pPr algn="l">
              <a:lnSpc>
                <a:spcPts val="2763"/>
              </a:lnSpc>
            </a:pPr>
            <a:r>
              <a:rPr lang="en-US" sz="2939" spc="-94">
                <a:solidFill>
                  <a:srgbClr val="4F4741"/>
                </a:solidFill>
                <a:latin typeface="Courier Prime"/>
                <a:ea typeface="Courier Prime"/>
                <a:cs typeface="Courier Prime"/>
                <a:sym typeface="Courier Prime"/>
              </a:rPr>
              <a:t>SOCIALWAVE - FINAL PRESENTATION</a:t>
            </a:r>
          </a:p>
        </p:txBody>
      </p:sp>
      <p:sp>
        <p:nvSpPr>
          <p:cNvPr name="TextBox 10" id="10"/>
          <p:cNvSpPr txBox="true"/>
          <p:nvPr/>
        </p:nvSpPr>
        <p:spPr>
          <a:xfrm rot="0">
            <a:off x="17026890" y="9412751"/>
            <a:ext cx="212050" cy="437769"/>
          </a:xfrm>
          <a:prstGeom prst="rect">
            <a:avLst/>
          </a:prstGeom>
        </p:spPr>
        <p:txBody>
          <a:bodyPr anchor="t" rtlCol="false" tIns="0" lIns="0" bIns="0" rIns="0">
            <a:spAutoFit/>
          </a:bodyPr>
          <a:lstStyle/>
          <a:p>
            <a:pPr algn="ctr">
              <a:lnSpc>
                <a:spcPts val="3381"/>
              </a:lnSpc>
              <a:spcBef>
                <a:spcPct val="0"/>
              </a:spcBef>
            </a:pPr>
            <a:r>
              <a:rPr lang="en-US" sz="2940" spc="-94">
                <a:solidFill>
                  <a:srgbClr val="4F4741"/>
                </a:solidFill>
                <a:latin typeface="Courier Prime"/>
                <a:ea typeface="Courier Prime"/>
                <a:cs typeface="Courier Prime"/>
                <a:sym typeface="Courier Prime"/>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DAGR1aGbolg</dc:identifier>
  <dcterms:modified xsi:type="dcterms:W3CDTF">2011-08-01T06:04:30Z</dcterms:modified>
  <cp:revision>1</cp:revision>
  <dc:title>SocialWave - Final Presentation</dc:title>
</cp:coreProperties>
</file>